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58" r:id="rId7"/>
    <p:sldId id="260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Э. Львутина" initials="ЮЭЛ" lastIdx="1" clrIdx="0">
    <p:extLst>
      <p:ext uri="{19B8F6BF-5375-455C-9EA6-DF929625EA0E}">
        <p15:presenceInfo xmlns="" xmlns:p15="http://schemas.microsoft.com/office/powerpoint/2012/main" userId="S-1-5-21-134213560-4135632050-4222623973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5T13:56:31.935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504AD-1544-49B2-9D60-87FD20D168F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FB569-0430-4B50-92E2-98EB3B46415E}">
      <dgm:prSet phldrT="[Текст]" custT="1"/>
      <dgm:spPr/>
      <dgm:t>
        <a:bodyPr/>
        <a:lstStyle/>
        <a:p>
          <a:r>
            <a:rPr lang="ru-RU" sz="1600" b="1" u="sng" dirty="0">
              <a:solidFill>
                <a:srgbClr val="C00000"/>
              </a:solidFill>
            </a:rPr>
            <a:t>определить основной маршрут </a:t>
          </a:r>
          <a:r>
            <a:rPr lang="ru-RU" sz="1600" b="1" dirty="0"/>
            <a:t>движения обслуживаемых МГН, начиная от входа на территорию объекта до зоны целевого назначения (места оказания услуг) -до сан.-</a:t>
          </a:r>
          <a:r>
            <a:rPr lang="ru-RU" sz="1600" b="1" dirty="0" err="1"/>
            <a:t>гиг</a:t>
          </a:r>
          <a:r>
            <a:rPr lang="ru-RU" sz="1600" b="1" dirty="0"/>
            <a:t>. помещений - до мест сопутствующего обслуживания </a:t>
          </a:r>
        </a:p>
      </dgm:t>
    </dgm:pt>
    <dgm:pt modelId="{06ED70CF-3D63-45B1-864F-553887A02A1C}" type="parTrans" cxnId="{D8B73BA7-4B15-42B0-BF71-8AEBBDF39F2A}">
      <dgm:prSet/>
      <dgm:spPr/>
      <dgm:t>
        <a:bodyPr/>
        <a:lstStyle/>
        <a:p>
          <a:endParaRPr lang="ru-RU"/>
        </a:p>
      </dgm:t>
    </dgm:pt>
    <dgm:pt modelId="{7DC11D14-555E-4686-964C-24156AD34E74}" type="sibTrans" cxnId="{D8B73BA7-4B15-42B0-BF71-8AEBBDF39F2A}">
      <dgm:prSet/>
      <dgm:spPr/>
      <dgm:t>
        <a:bodyPr/>
        <a:lstStyle/>
        <a:p>
          <a:endParaRPr lang="ru-RU"/>
        </a:p>
      </dgm:t>
    </dgm:pt>
    <dgm:pt modelId="{2848EEE2-B416-46D1-9ECA-2781F8DEEA5F}">
      <dgm:prSet custT="1"/>
      <dgm:spPr/>
      <dgm:t>
        <a:bodyPr/>
        <a:lstStyle/>
        <a:p>
          <a:r>
            <a:rPr lang="ru-RU" sz="1600" b="1" dirty="0"/>
            <a:t>определить по маршруту </a:t>
          </a:r>
          <a:r>
            <a:rPr lang="ru-RU" sz="1600" b="1" u="sng" dirty="0">
              <a:solidFill>
                <a:srgbClr val="C00000"/>
              </a:solidFill>
            </a:rPr>
            <a:t>наличие барьеров </a:t>
          </a:r>
          <a:r>
            <a:rPr lang="ru-RU" sz="1600" b="1" dirty="0"/>
            <a:t>для различных категорий МГН, </a:t>
          </a:r>
          <a:r>
            <a:rPr lang="ru-RU" sz="1600" b="1" u="sng" dirty="0">
              <a:solidFill>
                <a:srgbClr val="C00000"/>
              </a:solidFill>
            </a:rPr>
            <a:t>возможные пути их преодоления силами персонала </a:t>
          </a:r>
          <a:r>
            <a:rPr lang="ru-RU" sz="1600" b="1" dirty="0"/>
            <a:t>и перечень необходимого оснащения (вспомогательного оборудования, технических средств адаптации)</a:t>
          </a:r>
        </a:p>
      </dgm:t>
    </dgm:pt>
    <dgm:pt modelId="{29ECF51E-701E-4E99-8A54-C5CE9120D8AE}" type="parTrans" cxnId="{EAA8588E-C4D1-4C20-B896-9753605B0E8F}">
      <dgm:prSet/>
      <dgm:spPr/>
      <dgm:t>
        <a:bodyPr/>
        <a:lstStyle/>
        <a:p>
          <a:endParaRPr lang="ru-RU"/>
        </a:p>
      </dgm:t>
    </dgm:pt>
    <dgm:pt modelId="{C063F7E0-B486-4AD6-9DE8-35DC2BAF2A1A}" type="sibTrans" cxnId="{EAA8588E-C4D1-4C20-B896-9753605B0E8F}">
      <dgm:prSet/>
      <dgm:spPr/>
      <dgm:t>
        <a:bodyPr/>
        <a:lstStyle/>
        <a:p>
          <a:endParaRPr lang="ru-RU"/>
        </a:p>
      </dgm:t>
    </dgm:pt>
    <dgm:pt modelId="{77EB6921-92B4-430D-9DC0-5EFE02FEE6D8}" type="pres">
      <dgm:prSet presAssocID="{848504AD-1544-49B2-9D60-87FD20D168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26FE0-4B06-400E-B820-B311BBFE3688}" type="pres">
      <dgm:prSet presAssocID="{338FB569-0430-4B50-92E2-98EB3B46415E}" presName="compNode" presStyleCnt="0"/>
      <dgm:spPr/>
    </dgm:pt>
    <dgm:pt modelId="{E17EF0A4-CBD3-48A3-BB09-2B075E29B239}" type="pres">
      <dgm:prSet presAssocID="{338FB569-0430-4B50-92E2-98EB3B46415E}" presName="pictRect" presStyleLbl="node1" presStyleIdx="0" presStyleCnt="2" custLinFactNeighborX="-7183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1838419-53C1-405D-AA55-6960315322C0}" type="pres">
      <dgm:prSet presAssocID="{338FB569-0430-4B50-92E2-98EB3B46415E}" presName="textRect" presStyleLbl="revTx" presStyleIdx="0" presStyleCnt="2" custLinFactNeighborX="718" custLinFactNeighborY="6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AF8F9-6D5A-4542-88EB-85F7CE747112}" type="pres">
      <dgm:prSet presAssocID="{7DC11D14-555E-4686-964C-24156AD34E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B4C0FA-4E36-4F71-A8CA-FB78685816C4}" type="pres">
      <dgm:prSet presAssocID="{2848EEE2-B416-46D1-9ECA-2781F8DEEA5F}" presName="compNode" presStyleCnt="0"/>
      <dgm:spPr/>
    </dgm:pt>
    <dgm:pt modelId="{918B8310-19B9-45D8-9B77-5BC471920F11}" type="pres">
      <dgm:prSet presAssocID="{2848EEE2-B416-46D1-9ECA-2781F8DEEA5F}" presName="pictRect" presStyleLbl="node1" presStyleIdx="1" presStyleCnt="2" custLinFactNeighborX="1215" custLinFactNeighborY="111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3820CD1-2961-40D2-BA93-568B195DC540}" type="pres">
      <dgm:prSet presAssocID="{2848EEE2-B416-46D1-9ECA-2781F8DEEA5F}" presName="textRect" presStyleLbl="revTx" presStyleIdx="1" presStyleCnt="2" custLinFactNeighborX="-1148" custLinFactNeighborY="6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88DF3-CC9A-4E12-92A0-7416FA836ACD}" type="presOf" srcId="{848504AD-1544-49B2-9D60-87FD20D168F7}" destId="{77EB6921-92B4-430D-9DC0-5EFE02FEE6D8}" srcOrd="0" destOrd="0" presId="urn:microsoft.com/office/officeart/2005/8/layout/pList1"/>
    <dgm:cxn modelId="{32F2FDDE-9E56-4863-B61F-F7A0282A8A64}" type="presOf" srcId="{2848EEE2-B416-46D1-9ECA-2781F8DEEA5F}" destId="{33820CD1-2961-40D2-BA93-568B195DC540}" srcOrd="0" destOrd="0" presId="urn:microsoft.com/office/officeart/2005/8/layout/pList1"/>
    <dgm:cxn modelId="{D8B73BA7-4B15-42B0-BF71-8AEBBDF39F2A}" srcId="{848504AD-1544-49B2-9D60-87FD20D168F7}" destId="{338FB569-0430-4B50-92E2-98EB3B46415E}" srcOrd="0" destOrd="0" parTransId="{06ED70CF-3D63-45B1-864F-553887A02A1C}" sibTransId="{7DC11D14-555E-4686-964C-24156AD34E74}"/>
    <dgm:cxn modelId="{723CD917-532A-4BC1-A591-6EA9FF83D880}" type="presOf" srcId="{338FB569-0430-4B50-92E2-98EB3B46415E}" destId="{E1838419-53C1-405D-AA55-6960315322C0}" srcOrd="0" destOrd="0" presId="urn:microsoft.com/office/officeart/2005/8/layout/pList1"/>
    <dgm:cxn modelId="{8E3D1743-F641-4AF9-9ED0-4D7C2F8779A8}" type="presOf" srcId="{7DC11D14-555E-4686-964C-24156AD34E74}" destId="{1D0AF8F9-6D5A-4542-88EB-85F7CE747112}" srcOrd="0" destOrd="0" presId="urn:microsoft.com/office/officeart/2005/8/layout/pList1"/>
    <dgm:cxn modelId="{EAA8588E-C4D1-4C20-B896-9753605B0E8F}" srcId="{848504AD-1544-49B2-9D60-87FD20D168F7}" destId="{2848EEE2-B416-46D1-9ECA-2781F8DEEA5F}" srcOrd="1" destOrd="0" parTransId="{29ECF51E-701E-4E99-8A54-C5CE9120D8AE}" sibTransId="{C063F7E0-B486-4AD6-9DE8-35DC2BAF2A1A}"/>
    <dgm:cxn modelId="{A9AD96F1-6FF3-43A0-A16D-21B2D5C61AB8}" type="presParOf" srcId="{77EB6921-92B4-430D-9DC0-5EFE02FEE6D8}" destId="{04526FE0-4B06-400E-B820-B311BBFE3688}" srcOrd="0" destOrd="0" presId="urn:microsoft.com/office/officeart/2005/8/layout/pList1"/>
    <dgm:cxn modelId="{071F0C8C-71FF-4989-B248-B50E09E41C7D}" type="presParOf" srcId="{04526FE0-4B06-400E-B820-B311BBFE3688}" destId="{E17EF0A4-CBD3-48A3-BB09-2B075E29B239}" srcOrd="0" destOrd="0" presId="urn:microsoft.com/office/officeart/2005/8/layout/pList1"/>
    <dgm:cxn modelId="{CFC0A34A-2060-452A-BD04-3503CAB3B6C3}" type="presParOf" srcId="{04526FE0-4B06-400E-B820-B311BBFE3688}" destId="{E1838419-53C1-405D-AA55-6960315322C0}" srcOrd="1" destOrd="0" presId="urn:microsoft.com/office/officeart/2005/8/layout/pList1"/>
    <dgm:cxn modelId="{7990A7FF-1FB9-45F2-A692-DE97714C5C35}" type="presParOf" srcId="{77EB6921-92B4-430D-9DC0-5EFE02FEE6D8}" destId="{1D0AF8F9-6D5A-4542-88EB-85F7CE747112}" srcOrd="1" destOrd="0" presId="urn:microsoft.com/office/officeart/2005/8/layout/pList1"/>
    <dgm:cxn modelId="{B4A785EF-5A31-4C7A-879B-5AADAACFB8F8}" type="presParOf" srcId="{77EB6921-92B4-430D-9DC0-5EFE02FEE6D8}" destId="{F2B4C0FA-4E36-4F71-A8CA-FB78685816C4}" srcOrd="2" destOrd="0" presId="urn:microsoft.com/office/officeart/2005/8/layout/pList1"/>
    <dgm:cxn modelId="{AEEFC4ED-D9EE-4654-9955-D4D9981F6BD4}" type="presParOf" srcId="{F2B4C0FA-4E36-4F71-A8CA-FB78685816C4}" destId="{918B8310-19B9-45D8-9B77-5BC471920F11}" srcOrd="0" destOrd="0" presId="urn:microsoft.com/office/officeart/2005/8/layout/pList1"/>
    <dgm:cxn modelId="{5BDF79CB-C8DB-4130-AE8F-626CA2C23941}" type="presParOf" srcId="{F2B4C0FA-4E36-4F71-A8CA-FB78685816C4}" destId="{33820CD1-2961-40D2-BA93-568B195DC5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E56DF9-0E44-42AF-BB59-ED0936224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41" y="-106532"/>
            <a:ext cx="9373972" cy="48839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«Организация работы предприятий (организаций) потребительского рынка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 обеспечению доступности объекта и предоставляемых услуг для инвалидов с оказанием им необходимой помощи»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11C6E8-38BF-4A25-BEF9-C5E5F2815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200" b="1" dirty="0"/>
              <a:t>Барнаул, 2022 </a:t>
            </a:r>
          </a:p>
          <a:p>
            <a:pPr algn="ctr"/>
            <a:r>
              <a:rPr lang="ru-RU" sz="2200" b="1" dirty="0"/>
              <a:t>Новосибирская областная специальная библиотека для незрячих и слабовидящих</a:t>
            </a:r>
          </a:p>
        </p:txBody>
      </p:sp>
    </p:spTree>
    <p:extLst>
      <p:ext uri="{BB962C8B-B14F-4D97-AF65-F5344CB8AC3E}">
        <p14:creationId xmlns:p14="http://schemas.microsoft.com/office/powerpoint/2010/main" val="11683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972998-C3FD-48FA-9C99-20F26EB54669}"/>
              </a:ext>
            </a:extLst>
          </p:cNvPr>
          <p:cNvSpPr txBox="1"/>
          <p:nvPr/>
        </p:nvSpPr>
        <p:spPr>
          <a:xfrm>
            <a:off x="443883" y="1211236"/>
            <a:ext cx="11514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приказ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о проведении паспортизации объекта потребительского рынка и утверждении комиссии (с включением представителя общественной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организации инвалидов по согласованию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5E4032-E86A-4C87-BFCD-92D31985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1" t="24078" r="25947" b="7314"/>
          <a:stretch/>
        </p:blipFill>
        <p:spPr>
          <a:xfrm>
            <a:off x="6560598" y="1979721"/>
            <a:ext cx="5273336" cy="47051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67226-CAFA-4A1B-8F8F-899C6DCCB186}"/>
              </a:ext>
            </a:extLst>
          </p:cNvPr>
          <p:cNvSpPr txBox="1"/>
          <p:nvPr/>
        </p:nvSpPr>
        <p:spPr>
          <a:xfrm>
            <a:off x="358066" y="2442658"/>
            <a:ext cx="59983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i="0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назначить членов комиссии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i="0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</a:rPr>
              <a:t>включить в состав комиссии представителя ООИ</a:t>
            </a:r>
            <a:r>
              <a:rPr kumimoji="0" lang="ru-RU" sz="2000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(по согласованию)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i="0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</a:rPr>
              <a:t>- определить сроки проведения обследования объекта, составления отчетных документов </a:t>
            </a:r>
            <a:endParaRPr kumimoji="0" lang="ru-RU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972998-C3FD-48FA-9C99-20F26EB54669}"/>
              </a:ext>
            </a:extLst>
          </p:cNvPr>
          <p:cNvSpPr txBox="1"/>
          <p:nvPr/>
        </p:nvSpPr>
        <p:spPr>
          <a:xfrm>
            <a:off x="1017973" y="799588"/>
            <a:ext cx="11514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положение (</a:t>
            </a:r>
            <a:r>
              <a:rPr kumimoji="0" lang="ru-RU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регламент,инструкция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)  об организации доступности  объекта и предоставляемых услуг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67226-CAFA-4A1B-8F8F-899C6DCCB186}"/>
              </a:ext>
            </a:extLst>
          </p:cNvPr>
          <p:cNvSpPr txBox="1"/>
          <p:nvPr/>
        </p:nvSpPr>
        <p:spPr>
          <a:xfrm>
            <a:off x="150920" y="1379213"/>
            <a:ext cx="599834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Конкретные мероприятия доступности на объекте (доступные входы, размещение кнопок вызова, наличие </a:t>
            </a:r>
            <a:r>
              <a:rPr kumimoji="0" lang="ru-RU" i="0" strike="noStrike" kern="1200" cap="none" spc="0" normalizeH="0" baseline="0" noProof="0" dirty="0" err="1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ассистивных</a:t>
            </a:r>
            <a:r>
              <a:rPr kumimoji="0" lang="ru-RU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(вспомогательных и устройств, порядок их функционирования и т.д.)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</a:rPr>
              <a:t>Информационное сопровождение (системы информации и навигации на объекте, информация на веб-ресурсе, мобильное приложение и т.п.)</a:t>
            </a:r>
            <a:endParaRPr kumimoji="0" lang="ru-RU" i="0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</a:rPr>
              <a:t>Информация о службах и сотрудниках, ответственных за сопровождение и оказание помощи с их контактами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Порядок действий сотрудников и служб при оказании услуг</a:t>
            </a:r>
          </a:p>
          <a:p>
            <a:pPr marL="342900" lvl="0" indent="-342900" algn="just" defTabSz="914400">
              <a:buFontTx/>
              <a:buChar char="-"/>
              <a:defRPr/>
            </a:pPr>
            <a:r>
              <a:rPr lang="ru-RU" dirty="0">
                <a:latin typeface="Century Gothic" panose="020B0502020202020204" pitchFamily="34" charset="0"/>
              </a:rPr>
              <a:t>Порядок пребывания и перемещения инвалидов на объекте (возможно приложить схемы движения), место размещения собаки-проводника, пути эвакуации МГН и т.п.</a:t>
            </a:r>
          </a:p>
          <a:p>
            <a:pPr marL="342900" lvl="0" indent="-342900" algn="just" defTabSz="914400">
              <a:buFontTx/>
              <a:buChar char="-"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-меры ответственности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AF2E8D-25DD-46CF-A2E0-BA2EBA615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6" t="26408" r="25279" b="7960"/>
          <a:stretch/>
        </p:blipFill>
        <p:spPr>
          <a:xfrm>
            <a:off x="6267635" y="1918174"/>
            <a:ext cx="5752730" cy="45009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428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67226-CAFA-4A1B-8F8F-899C6DCCB186}"/>
              </a:ext>
            </a:extLst>
          </p:cNvPr>
          <p:cNvSpPr txBox="1"/>
          <p:nvPr/>
        </p:nvSpPr>
        <p:spPr>
          <a:xfrm>
            <a:off x="577049" y="1236828"/>
            <a:ext cx="1149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Для оказания инвалидам помощи персоналом на объекте (в т.ч. организации сопровождения)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14B3DD85-938C-4D7B-A4C8-EE6F0A38B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553221"/>
              </p:ext>
            </p:extLst>
          </p:nvPr>
        </p:nvGraphicFramePr>
        <p:xfrm>
          <a:off x="1920536" y="866139"/>
          <a:ext cx="84515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29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62" y="0"/>
            <a:ext cx="10256668" cy="111679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67226-CAFA-4A1B-8F8F-899C6DCCB186}"/>
              </a:ext>
            </a:extLst>
          </p:cNvPr>
          <p:cNvSpPr txBox="1"/>
          <p:nvPr/>
        </p:nvSpPr>
        <p:spPr>
          <a:xfrm>
            <a:off x="577049" y="1236828"/>
            <a:ext cx="1149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Для оказания инвалидам помощи персоналом на объекте (в т.ч. организации сопровождения)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864E37-0AF9-43C2-ACC7-E146579B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77" y="1476894"/>
            <a:ext cx="8175445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67226-CAFA-4A1B-8F8F-899C6DCCB186}"/>
              </a:ext>
            </a:extLst>
          </p:cNvPr>
          <p:cNvSpPr txBox="1"/>
          <p:nvPr/>
        </p:nvSpPr>
        <p:spPr>
          <a:xfrm>
            <a:off x="389137" y="1144495"/>
            <a:ext cx="117569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Назначив приказом ответственных сотрудников, необходимо распределить обязанности в зависимости от выполняемых основных функций и отразить эти обязанности в должностных инструкциях (дополнить соответствующим пунктом)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319594" y="2085291"/>
            <a:ext cx="11381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Примерный перечень функциональных (должностных) обязанностей сотрудников организации потребительского рынка по обеспечению доступности объекта и услуг для инвалидов, оказания им необходимой помощи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594CC3-CF27-4645-A1DF-BDB56B46C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8" t="24206" r="6213" b="13398"/>
          <a:stretch/>
        </p:blipFill>
        <p:spPr>
          <a:xfrm>
            <a:off x="1532877" y="3078919"/>
            <a:ext cx="9126245" cy="3779081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50809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920318" y="866139"/>
            <a:ext cx="11381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Примерный перечень функциональных (должностных) обязанностей сотрудников организации потребительского рынка по обеспечению доступности объекта и услуг для инвалидов, оказания им необходимой помощи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167660-9AFA-4D44-B06B-BC95A1BABE62}"/>
              </a:ext>
            </a:extLst>
          </p:cNvPr>
          <p:cNvPicPr/>
          <p:nvPr/>
        </p:nvPicPr>
        <p:blipFill rotWithShape="1">
          <a:blip r:embed="rId2"/>
          <a:srcRect l="9235" t="12315" r="6488" b="8325"/>
          <a:stretch/>
        </p:blipFill>
        <p:spPr bwMode="auto">
          <a:xfrm>
            <a:off x="233779" y="1789469"/>
            <a:ext cx="8599170" cy="490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3E06E0E-275A-4AFB-9752-F9D56D858FCF}"/>
              </a:ext>
            </a:extLst>
          </p:cNvPr>
          <p:cNvSpPr txBox="1"/>
          <p:nvPr/>
        </p:nvSpPr>
        <p:spPr>
          <a:xfrm>
            <a:off x="8832949" y="1691885"/>
            <a:ext cx="3376796" cy="5339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Разрабатывать и представлять на утверждение руководителю план-график оснащения организации (учреждения) и закупки нового оборудования, включая вспомогательные устройства, технические средства адаптации в целях повышения уровня доступности объекта (объектов) организации и условий предоставления услуг с учетом потребностей инвалидов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Организовывать работу по подготовке договоров (дополнительных соглашений) с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арендодателями, предусматривающих условия выполнения собственником объекта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по обеспечению условий доступности для инвалидов арендуемого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 недвижимого имущества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Участвовать в заказе на разработку и в согласовании проектно-сметной документации на строительство, реконструкцию, капитальный ремонт объектов недвижимого имущества организации с учетом условий, обеспечивающих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доступности для инвалидов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Осуществлять контроль за соблюдением требований доступности для инвалидов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приемке вновь вводимых в эксплуатацию, а также прошедших капитальный ремонт, реконструкцию, модернизацию объектов недвижимого имущества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1207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986993" y="761364"/>
            <a:ext cx="11381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Примерный перечень функциональных (должностных) обязанностей сотрудников организации потребительского рынка по обеспечению доступности объекта и услуг для инвалидов, оказания им необходимой помощи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9292D5-94B3-4811-B3C3-BE89588D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4" t="19028" r="25859" b="16250"/>
          <a:stretch/>
        </p:blipFill>
        <p:spPr>
          <a:xfrm>
            <a:off x="233779" y="1797933"/>
            <a:ext cx="5585995" cy="47242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3CC1F69-A273-482A-8F43-D9E3368409D0}"/>
              </a:ext>
            </a:extLst>
          </p:cNvPr>
          <p:cNvPicPr/>
          <p:nvPr/>
        </p:nvPicPr>
        <p:blipFill rotWithShape="1">
          <a:blip r:embed="rId3"/>
          <a:srcRect l="26458" t="12999" r="25986" b="13797"/>
          <a:stretch/>
        </p:blipFill>
        <p:spPr bwMode="auto">
          <a:xfrm>
            <a:off x="6096000" y="1797933"/>
            <a:ext cx="5862221" cy="4710412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55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54793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986993" y="761364"/>
            <a:ext cx="11381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Примерный перечень функциональных (должностных) обязанностей сотрудников организации потребительского рынка по обеспечению доступности объекта и услуг для инвалидов, оказания им необходимой помощи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971503-08C8-4E18-B0C9-014D44DE941B}"/>
              </a:ext>
            </a:extLst>
          </p:cNvPr>
          <p:cNvPicPr/>
          <p:nvPr/>
        </p:nvPicPr>
        <p:blipFill rotWithShape="1">
          <a:blip r:embed="rId2"/>
          <a:srcRect l="26296" t="20525" r="25986" b="15849"/>
          <a:stretch/>
        </p:blipFill>
        <p:spPr bwMode="auto">
          <a:xfrm>
            <a:off x="233779" y="1668675"/>
            <a:ext cx="5605046" cy="5087581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1C28171-E1BA-4846-92BE-08B2F85E3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95" t="14886" r="25156" b="9444"/>
          <a:stretch/>
        </p:blipFill>
        <p:spPr>
          <a:xfrm>
            <a:off x="5926723" y="1606160"/>
            <a:ext cx="5943600" cy="51893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3272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0"/>
            <a:ext cx="10323991" cy="92333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1228725" y="790574"/>
            <a:ext cx="11139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Примерный перечень функциональных (должностных) обязанностей сотрудников организации потребительского рынка по обеспечению доступности объекта и услуг для инвалидов, оказания им необходимой помощи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666FE4-FF25-4427-92CF-F012F75884F1}"/>
              </a:ext>
            </a:extLst>
          </p:cNvPr>
          <p:cNvPicPr/>
          <p:nvPr/>
        </p:nvPicPr>
        <p:blipFill rotWithShape="1">
          <a:blip r:embed="rId2"/>
          <a:srcRect l="26167" t="12543" r="25602" b="7412"/>
          <a:stretch/>
        </p:blipFill>
        <p:spPr bwMode="auto">
          <a:xfrm>
            <a:off x="352426" y="1684694"/>
            <a:ext cx="5915209" cy="5030431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8F1BD7D-DC4D-487A-AB2B-09CCF1BB6062}"/>
              </a:ext>
            </a:extLst>
          </p:cNvPr>
          <p:cNvPicPr/>
          <p:nvPr/>
        </p:nvPicPr>
        <p:blipFill rotWithShape="1">
          <a:blip r:embed="rId3"/>
          <a:srcRect l="32835" t="18712" r="25064" b="12136"/>
          <a:stretch/>
        </p:blipFill>
        <p:spPr bwMode="auto">
          <a:xfrm>
            <a:off x="6304072" y="1702623"/>
            <a:ext cx="5772519" cy="5012502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627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-19216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695418" y="1020932"/>
            <a:ext cx="11381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Обучение/инструктаж персонала (темы)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A574436-B323-47EF-A81E-010632A2CEBF}"/>
              </a:ext>
            </a:extLst>
          </p:cNvPr>
          <p:cNvSpPr/>
          <p:nvPr/>
        </p:nvSpPr>
        <p:spPr>
          <a:xfrm>
            <a:off x="458679" y="1634099"/>
            <a:ext cx="11617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dirty="0">
                <a:solidFill>
                  <a:prstClr val="black"/>
                </a:solidFill>
                <a:latin typeface="Verdana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об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основных требованиях доступности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объектов и услуг 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об основных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видах нарушений функций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значимых барьерах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 окружающей среды для МГН 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 порядке обеспечения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доступа на объект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потребительского рынка, перемещения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к месту получения услуги </a:t>
            </a:r>
            <a:endParaRPr lang="ru-RU" sz="2000" dirty="0">
              <a:solidFill>
                <a:srgbClr val="0070C0"/>
              </a:solidFill>
              <a:cs typeface="Arial" pitchFamily="34" charset="0"/>
            </a:endParaRP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порядке и формате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предоставления услуг в организации (на объекте, на дому, дистанционно) 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 defTabSz="914400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 порядке взаимодействия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с инвалидами, имеющими различные виды нарушений, с учетом особенностей восприятия и общения 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об организации обслуживания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граждан в организации,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 видах помощи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и порядке сопровождения их на объекте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 вспомогательном оборудовании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для оказания помощи инвалидам, о правилах работы с ним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об ответственных сотрудниках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за оказание помощи маломобильным гражданам на объекте и их задачах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о порядке действий и </a:t>
            </a:r>
            <a:r>
              <a:rPr lang="ru-RU" sz="2000" b="1" dirty="0">
                <a:solidFill>
                  <a:srgbClr val="0070C0"/>
                </a:solidFill>
                <a:cs typeface="Arial" pitchFamily="34" charset="0"/>
              </a:rPr>
              <a:t>взаимодействия сотрудников 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при оказании помощи инвалидам и иным МГН</a:t>
            </a:r>
          </a:p>
        </p:txBody>
      </p:sp>
    </p:spTree>
    <p:extLst>
      <p:ext uri="{BB962C8B-B14F-4D97-AF65-F5344CB8AC3E}">
        <p14:creationId xmlns:p14="http://schemas.microsoft.com/office/powerpoint/2010/main" val="661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58C49-A380-48BA-A2B6-7FEABEFF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8" y="0"/>
            <a:ext cx="10620652" cy="101825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757F92-49C8-4353-AF9F-B0FD8397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4" y="1103703"/>
            <a:ext cx="11987815" cy="3193089"/>
          </a:xfrm>
        </p:spPr>
        <p:txBody>
          <a:bodyPr>
            <a:normAutofit/>
          </a:bodyPr>
          <a:lstStyle/>
          <a:p>
            <a:r>
              <a:rPr lang="ru-RU" sz="2000" b="1" dirty="0"/>
              <a:t>Федеральный закон от 24.11.1995 N 181-ФЗ </a:t>
            </a:r>
            <a:r>
              <a:rPr lang="ru-RU" sz="2000" dirty="0"/>
              <a:t>"</a:t>
            </a:r>
            <a:r>
              <a:rPr lang="ru-RU" sz="1600" dirty="0"/>
              <a:t>О социальной защите инвалидов в Российской Федерации"</a:t>
            </a:r>
          </a:p>
          <a:p>
            <a:pPr marL="0" indent="0" algn="just">
              <a:buNone/>
            </a:pPr>
            <a:r>
              <a:rPr lang="ru-RU" sz="1600" dirty="0"/>
              <a:t>Статья 15. Обеспечение беспрепятственного доступа инвалидов к объектам социальной, инженерной и транспортной инфраструктур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Органы государственной власти, органы государственной власти субъектов Российской Федерации, органы местного самоуправления (в сфере установленных полномочий),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</a:rPr>
              <a:t>организации независимо от их организационно-правовых форм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обеспечивают инвалидам (включая инвалидов, использующих кресла-коляски и собак-проводников) условия доступности своих объектов и услуг.</a:t>
            </a:r>
          </a:p>
          <a:p>
            <a:pPr algn="just"/>
            <a:r>
              <a:rPr lang="ru-RU" b="1" dirty="0"/>
              <a:t>Приказ Минпромторга России от 18.12.2015 № 4146 Порядок обеспечения доступности для инвалидов  объектов и услуг в сфере потребительского рынка</a:t>
            </a:r>
          </a:p>
          <a:p>
            <a:pPr algn="just"/>
            <a:endParaRPr lang="ru-RU" b="1" dirty="0"/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33EB46A-200E-4E6D-9CC3-0B9E48E1D45C}"/>
              </a:ext>
            </a:extLst>
          </p:cNvPr>
          <p:cNvSpPr/>
          <p:nvPr/>
        </p:nvSpPr>
        <p:spPr>
          <a:xfrm>
            <a:off x="204185" y="4183572"/>
            <a:ext cx="1198781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Для организации потребительского рынка  </a:t>
            </a:r>
            <a:r>
              <a:rPr lang="ru-RU" sz="1400" b="1" u="sng" dirty="0"/>
              <a:t>независимо от их организационно-правовых форм</a:t>
            </a:r>
            <a:r>
              <a:rPr lang="ru-RU" sz="1400" b="1" dirty="0"/>
              <a:t> определены следующие обязанности: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 обеспечению доступности </a:t>
            </a:r>
            <a:r>
              <a:rPr lang="ru-RU" sz="1400" b="1" u="sng" dirty="0"/>
              <a:t>объектов</a:t>
            </a:r>
            <a:r>
              <a:rPr lang="ru-RU" sz="14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 созданию условий доступности </a:t>
            </a:r>
            <a:r>
              <a:rPr lang="ru-RU" sz="1400" b="1" u="sng" dirty="0"/>
              <a:t>услуг</a:t>
            </a:r>
            <a:r>
              <a:rPr lang="ru-RU" sz="14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 дополнительным </a:t>
            </a:r>
            <a:r>
              <a:rPr lang="ru-RU" sz="1400" b="1" u="sng" dirty="0"/>
              <a:t>условиям или формам </a:t>
            </a:r>
            <a:r>
              <a:rPr lang="ru-RU" sz="1400" b="1" dirty="0"/>
              <a:t>предоставления услуг (в различных учреждениях) (в том числе дистанционно, на дому, на другом объекте);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 организации </a:t>
            </a:r>
            <a:r>
              <a:rPr lang="ru-RU" sz="1400" b="1" u="sng" dirty="0"/>
              <a:t>паспортизации</a:t>
            </a:r>
            <a:r>
              <a:rPr lang="ru-RU" sz="1400" b="1" dirty="0"/>
              <a:t> объектов и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 закреплению в </a:t>
            </a:r>
            <a:r>
              <a:rPr lang="ru-RU" sz="1400" b="1" u="sng" dirty="0"/>
              <a:t>локальных документах</a:t>
            </a:r>
            <a:r>
              <a:rPr lang="ru-RU" sz="1400" b="1" dirty="0"/>
              <a:t>, в том числе в </a:t>
            </a:r>
            <a:r>
              <a:rPr lang="ru-RU" sz="1400" b="1" u="sng" dirty="0"/>
              <a:t>должностных инструкциях </a:t>
            </a:r>
            <a:r>
              <a:rPr lang="ru-RU" sz="1400" b="1" dirty="0"/>
              <a:t>сотрудников учреждений (организаций), обязанностей по оказанию помощи инвалидам и их сопровождению на объекте;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требования к </a:t>
            </a:r>
            <a:r>
              <a:rPr lang="ru-RU" sz="1400" b="1" u="sng" dirty="0"/>
              <a:t>подготовленности персонала </a:t>
            </a:r>
            <a:r>
              <a:rPr lang="ru-RU" sz="1400" b="1" dirty="0"/>
              <a:t>(путем обучения /инструктирования, в том числе овладения навыками) по оказанию помощи и сопровождению инвалидов и других МГН;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обязательность отражения </a:t>
            </a:r>
            <a:r>
              <a:rPr lang="ru-RU" sz="1400" b="1" u="sng" dirty="0"/>
              <a:t>информации</a:t>
            </a:r>
            <a:r>
              <a:rPr lang="ru-RU" sz="1400" b="1" dirty="0"/>
              <a:t> о порядке организации доступности объекта и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423562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58987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-95157" y="1123867"/>
            <a:ext cx="11381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Задачи инструктажа персонала при его различных видах и формах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BCBC29-C044-4432-B700-E7AE032B2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6" y="2191388"/>
            <a:ext cx="7322464" cy="40951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3AA257-1409-4756-BCA9-39AA881E5CA0}"/>
              </a:ext>
            </a:extLst>
          </p:cNvPr>
          <p:cNvSpPr txBox="1"/>
          <p:nvPr/>
        </p:nvSpPr>
        <p:spPr>
          <a:xfrm>
            <a:off x="7767220" y="1606160"/>
            <a:ext cx="4191001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Направление на первичный индивидуальный инструктаж по вопросам доступности принятого на работу сотрудника дает отдел кадров организации.</a:t>
            </a:r>
          </a:p>
          <a:p>
            <a:r>
              <a:rPr lang="ru-RU" dirty="0"/>
              <a:t>Повторный периодический инструктаж проводится по плану работы организации. Рекомендуется периодический инструктаж </a:t>
            </a:r>
            <a:r>
              <a:rPr lang="ru-RU" b="1" u="sng" dirty="0"/>
              <a:t>проводить не реже 1 раза в полугодие. </a:t>
            </a:r>
          </a:p>
          <a:p>
            <a:r>
              <a:rPr lang="ru-RU" dirty="0"/>
              <a:t>Может быть принято решение и о внеплановом проведении</a:t>
            </a:r>
          </a:p>
          <a:p>
            <a:r>
              <a:rPr lang="ru-RU" dirty="0"/>
              <a:t>инструктажа (для изучения новых документов, инструкций, правил, порядка предоставления новых услуг, новых форм обслуживания, новых помещений).</a:t>
            </a:r>
          </a:p>
        </p:txBody>
      </p:sp>
    </p:spTree>
    <p:extLst>
      <p:ext uri="{BB962C8B-B14F-4D97-AF65-F5344CB8AC3E}">
        <p14:creationId xmlns:p14="http://schemas.microsoft.com/office/powerpoint/2010/main" val="393086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2" y="92857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FAFF38-B0B1-4554-A411-467A11FFC1DE}"/>
              </a:ext>
            </a:extLst>
          </p:cNvPr>
          <p:cNvSpPr txBox="1"/>
          <p:nvPr/>
        </p:nvSpPr>
        <p:spPr>
          <a:xfrm>
            <a:off x="695418" y="1020932"/>
            <a:ext cx="11381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Форма учетного документа – журнала  инструктажа персонала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DC9FE6-6902-4F67-94CA-E3B0442A5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22530" r="17656" b="7916"/>
          <a:stretch/>
        </p:blipFill>
        <p:spPr>
          <a:xfrm>
            <a:off x="458679" y="1545057"/>
            <a:ext cx="6148527" cy="3605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85D4533-056A-429F-9EA4-7932DEAC5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9" t="34675" r="13993" b="18381"/>
          <a:stretch/>
        </p:blipFill>
        <p:spPr>
          <a:xfrm>
            <a:off x="4937562" y="3933708"/>
            <a:ext cx="7020659" cy="2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Отражение информации о доступности для инвалидов объектов и услуг на веб-ресурсах, иных информационных носителях, в индивидуальных памятках для потребителей, в т.ч. для инвалидов и других МГН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9269D32-F173-418E-93A2-D637B936F707}"/>
              </a:ext>
            </a:extLst>
          </p:cNvPr>
          <p:cNvSpPr txBox="1">
            <a:spLocks/>
          </p:cNvSpPr>
          <p:nvPr/>
        </p:nvSpPr>
        <p:spPr>
          <a:xfrm>
            <a:off x="577049" y="1020932"/>
            <a:ext cx="11381172" cy="11704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30AC478A-A7FE-450A-8D56-22D7FAFFF368}"/>
              </a:ext>
            </a:extLst>
          </p:cNvPr>
          <p:cNvSpPr txBox="1">
            <a:spLocks/>
          </p:cNvSpPr>
          <p:nvPr/>
        </p:nvSpPr>
        <p:spPr>
          <a:xfrm>
            <a:off x="233779" y="1197171"/>
            <a:ext cx="11724442" cy="71022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Порядок организации доступности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должен быть доведен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до сведения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получателей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услуг из числа МГН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A908540-5E92-41D7-B74D-527A5FA2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2191388"/>
            <a:ext cx="6962776" cy="4666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7AA555-77E7-4433-BD2D-3C4CB1E9B9B1}"/>
              </a:ext>
            </a:extLst>
          </p:cNvPr>
          <p:cNvSpPr txBox="1"/>
          <p:nvPr/>
        </p:nvSpPr>
        <p:spPr>
          <a:xfrm>
            <a:off x="6867524" y="1606160"/>
            <a:ext cx="53244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предварительного ознакомления инвалидов с условиями посещения объекта рекомендуется разместить на официальном сайте объекта информацию: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/>
              <a:t>Общая информация </a:t>
            </a:r>
            <a:r>
              <a:rPr lang="ru-RU" dirty="0"/>
              <a:t>об организации сопровождения и помощи, контакты ответственных лиц и служб сопровождения;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Информация об имеющихся </a:t>
            </a:r>
            <a:r>
              <a:rPr lang="ru-RU" b="1" dirty="0"/>
              <a:t>технических средствах </a:t>
            </a:r>
            <a:r>
              <a:rPr lang="ru-RU" dirty="0"/>
              <a:t>на объекте 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Информация по порядку оказания услуг людям, пользующихся </a:t>
            </a:r>
            <a:r>
              <a:rPr lang="ru-RU" b="1" dirty="0"/>
              <a:t>креслом-коляской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Информация для </a:t>
            </a:r>
            <a:r>
              <a:rPr lang="ru-RU" b="1" dirty="0"/>
              <a:t>незрячих лиц </a:t>
            </a:r>
            <a:r>
              <a:rPr lang="ru-RU" dirty="0"/>
              <a:t>по порядку оказания услуг;</a:t>
            </a:r>
          </a:p>
          <a:p>
            <a:r>
              <a:rPr lang="ru-RU" dirty="0"/>
              <a:t>-   Информация для лиц с нарушениями    </a:t>
            </a:r>
            <a:r>
              <a:rPr lang="ru-RU" b="1" dirty="0"/>
              <a:t>слуха </a:t>
            </a:r>
            <a:r>
              <a:rPr lang="ru-RU" dirty="0"/>
              <a:t>по порядку оказания услуг.</a:t>
            </a:r>
          </a:p>
        </p:txBody>
      </p:sp>
    </p:spTree>
    <p:extLst>
      <p:ext uri="{BB962C8B-B14F-4D97-AF65-F5344CB8AC3E}">
        <p14:creationId xmlns:p14="http://schemas.microsoft.com/office/powerpoint/2010/main" val="100348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58C49-A380-48BA-A2B6-7FEABEFF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8" y="0"/>
            <a:ext cx="10620652" cy="101825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757F92-49C8-4353-AF9F-B0FD8397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4" y="1103703"/>
            <a:ext cx="11987815" cy="3193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Доступность объекта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33EB46A-200E-4E6D-9CC3-0B9E48E1D45C}"/>
              </a:ext>
            </a:extLst>
          </p:cNvPr>
          <p:cNvSpPr/>
          <p:nvPr/>
        </p:nvSpPr>
        <p:spPr>
          <a:xfrm>
            <a:off x="280385" y="2121823"/>
            <a:ext cx="11987815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/>
              <a:t>возможность самостоятельного передвижения по территории объекта, включая доступ к парковочным местам;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/>
              <a:t>беспрепятственный вход в объекты и выход из них;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самостоятельное передвижение внутри здания в целях доступа к месту предоставления услуги;</a:t>
            </a:r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надлежащее размещение носителей информации, необходимой для обеспечения беспрепятственного доступа инвалидов к объектам и услугам, с учетом ограничений их жизнедеятельности, в том числе дублирование необходимой для получения услуги звуковой и зрительной информации, а также надписей, знаков и иной текстовой и графической информации знаками;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дублирование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 </a:t>
            </a:r>
          </a:p>
        </p:txBody>
      </p:sp>
    </p:spTree>
    <p:extLst>
      <p:ext uri="{BB962C8B-B14F-4D97-AF65-F5344CB8AC3E}">
        <p14:creationId xmlns:p14="http://schemas.microsoft.com/office/powerpoint/2010/main" val="360286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58C49-A380-48BA-A2B6-7FEABEFF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8" y="0"/>
            <a:ext cx="10620652" cy="101825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757F92-49C8-4353-AF9F-B0FD8397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162975"/>
            <a:ext cx="11887200" cy="1731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Обеспечение доступности для инвалидов помещений торговых организаций регулируется </a:t>
            </a:r>
            <a:r>
              <a:rPr lang="ru-RU" b="1" u="sng" dirty="0"/>
              <a:t>Сводом правил  59.13330.2020 </a:t>
            </a:r>
            <a:r>
              <a:rPr lang="ru-RU" dirty="0"/>
              <a:t>Доступность зданий и сооружений для маломобильных групп населения. Актуализированная редакция СНиП 35-01-2001, применение которого носит </a:t>
            </a:r>
            <a:r>
              <a:rPr lang="ru-RU" b="1" u="sng" dirty="0"/>
              <a:t>обязательный характер</a:t>
            </a:r>
            <a:r>
              <a:rPr lang="ru-RU" dirty="0"/>
              <a:t>, и Сводом правил «Общественные здания и сооружения, доступные маломобильным группам населения. Правила проектирования», который носит добровольный характер и устанавливает повышенные требования.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8C5D84-C12E-4FFF-9BCF-83633F09521F}"/>
              </a:ext>
            </a:extLst>
          </p:cNvPr>
          <p:cNvSpPr txBox="1"/>
          <p:nvPr/>
        </p:nvSpPr>
        <p:spPr>
          <a:xfrm>
            <a:off x="237479" y="4505418"/>
            <a:ext cx="11836892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невозможности полного приспособления существующего объекта для нужд МГН следует адаптировать объект в рамках </a:t>
            </a:r>
            <a:r>
              <a:rPr lang="ru-RU" sz="2000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«разумного приспособления»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 согласовании (до реконструкции или капитального ремонта здания, помещения) с одним из общественных объединений инвалидов, осуществляющих свою деятельность на соответствующей территории. Возможно организовать предоставление необходимых услуг по месту жительства потребителей из числа маломобильных групп населения или в дистанционном режиме, либо на другом объекте (п. 5 Приказа № 4146).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6C42A2-4234-43F2-842F-CD366AF3CBB3}"/>
              </a:ext>
            </a:extLst>
          </p:cNvPr>
          <p:cNvSpPr txBox="1"/>
          <p:nvPr/>
        </p:nvSpPr>
        <p:spPr>
          <a:xfrm>
            <a:off x="237479" y="2991893"/>
            <a:ext cx="564619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/>
              <a:t>Вариант «А</a:t>
            </a:r>
            <a:r>
              <a:rPr lang="ru-RU" sz="2000" u="sng" dirty="0"/>
              <a:t>». </a:t>
            </a:r>
            <a:r>
              <a:rPr lang="ru-RU" sz="2000" dirty="0"/>
              <a:t>Обеспечивается доступность всех помещений организации потребительского рынка для инвалидов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7D1F09-4704-430C-9C45-214FDE39439F}"/>
              </a:ext>
            </a:extLst>
          </p:cNvPr>
          <p:cNvSpPr txBox="1"/>
          <p:nvPr/>
        </p:nvSpPr>
        <p:spPr>
          <a:xfrm>
            <a:off x="5987991" y="2991893"/>
            <a:ext cx="612115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Вариант «Б»</a:t>
            </a:r>
            <a:r>
              <a:rPr lang="ru-RU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Создание условий для получения 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полного ассортимента товаров и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услуг  в специально выделенной для этого зоне для маломобильных потребителей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746BBF4-3D0D-422F-B385-4511F62F0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344" y="929840"/>
            <a:ext cx="8230313" cy="102093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ED9C5C6-9B02-4E7E-81F2-FBE2EF7A4A08}"/>
              </a:ext>
            </a:extLst>
          </p:cNvPr>
          <p:cNvSpPr txBox="1">
            <a:spLocks/>
          </p:cNvSpPr>
          <p:nvPr/>
        </p:nvSpPr>
        <p:spPr>
          <a:xfrm>
            <a:off x="713232" y="1859680"/>
            <a:ext cx="1132941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u="sng" dirty="0"/>
              <a:t>изменение порядка </a:t>
            </a:r>
            <a:r>
              <a:rPr lang="ru-RU" b="1" dirty="0"/>
              <a:t>предоставления услуг;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оказание инвалидам необходимой </a:t>
            </a:r>
            <a:r>
              <a:rPr lang="ru-RU" b="1" u="sng" dirty="0"/>
              <a:t>помощи в доступной для них форме </a:t>
            </a:r>
            <a:r>
              <a:rPr lang="ru-RU" b="1" dirty="0"/>
              <a:t>в уяснении порядка предоставления и получения услуги, в оформлении установленных регламентом (порядком) ее предоставления документов, в совершении ими других необходимых для получения услуги действий;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u="sng" dirty="0"/>
              <a:t>возможность заблаговременного информирования </a:t>
            </a:r>
            <a:r>
              <a:rPr lang="ru-RU" b="1" dirty="0"/>
              <a:t>лиц, на которых возложено оказание услуг, о потребности в создании условий, необходимых инвалидам для их получения, с учетом имеющихся у них стойких расстройств функций организма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u="sng" dirty="0"/>
              <a:t>сопровождение инвалидов</a:t>
            </a:r>
            <a:r>
              <a:rPr lang="ru-RU" b="1" dirty="0"/>
              <a:t>, имеющих стойкие расстройства </a:t>
            </a:r>
            <a:r>
              <a:rPr lang="ru-RU" b="1" u="sng" dirty="0"/>
              <a:t>функции зрения </a:t>
            </a:r>
            <a:r>
              <a:rPr lang="ru-RU" b="1" dirty="0"/>
              <a:t>и самостоятельного передвижения, и оказание им помощи на объектах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оказание инвалидам </a:t>
            </a:r>
            <a:r>
              <a:rPr lang="ru-RU" b="1" u="sng" dirty="0"/>
              <a:t>дополнительной помощи при получении  услуг </a:t>
            </a:r>
            <a:r>
              <a:rPr lang="ru-RU" b="1" dirty="0"/>
              <a:t>(в том числе предоставление инвалидам по слуху услуги с использованием русского жестового языка, включая обеспечение допуска на объект сурдопереводчика, </a:t>
            </a:r>
            <a:r>
              <a:rPr lang="ru-RU" b="1" dirty="0" err="1"/>
              <a:t>тифлосурдопереводчика</a:t>
            </a:r>
            <a:r>
              <a:rPr lang="ru-RU" b="1" dirty="0"/>
              <a:t>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обеспечение </a:t>
            </a:r>
            <a:r>
              <a:rPr lang="ru-RU" b="1" u="sng" dirty="0"/>
              <a:t>допуска</a:t>
            </a:r>
            <a:r>
              <a:rPr lang="ru-RU" b="1" dirty="0"/>
              <a:t> на объект, в котором предоставляются услуги, </a:t>
            </a:r>
            <a:r>
              <a:rPr lang="ru-RU" b="1" u="sng" dirty="0"/>
              <a:t>собаки-проводника </a:t>
            </a:r>
            <a:r>
              <a:rPr lang="ru-RU" b="1" dirty="0"/>
              <a:t>при наличии документа, подтверждающего ее специальное обучение, выданного в порядке, утвержденном приказом Министерства труда и социальной защиты Российской Федерации от 22 июня 2015 г. № 386н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оказание работниками организаций, предоставляющих услуги населению, </a:t>
            </a:r>
            <a:r>
              <a:rPr lang="ru-RU" b="1" u="sng" dirty="0"/>
              <a:t>помощи</a:t>
            </a:r>
            <a:r>
              <a:rPr lang="ru-RU" b="1" dirty="0"/>
              <a:t> инвалидам в </a:t>
            </a:r>
            <a:r>
              <a:rPr lang="ru-RU" b="1" u="sng" dirty="0"/>
              <a:t>преодолении барьеров</a:t>
            </a:r>
            <a:r>
              <a:rPr lang="ru-RU" b="1" dirty="0"/>
              <a:t>, мешающих получению ими услуг наравне с другими лицами.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58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2BD09D-8F1C-41EE-83AC-AFDD523D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7" y="1216240"/>
            <a:ext cx="11733320" cy="53058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u="sng" dirty="0"/>
              <a:t>АДМИНИСТРАТИВНАЯ ОТВЕТСТВЕННОСТЬ</a:t>
            </a:r>
          </a:p>
          <a:p>
            <a:pPr algn="just"/>
            <a:r>
              <a:rPr lang="ru-RU" sz="7200" dirty="0"/>
              <a:t>За неисполнение законодательства в сфере обеспечения доступности объектов и услуг для инвалидов установлена административная ответственность </a:t>
            </a:r>
            <a:r>
              <a:rPr lang="ru-RU" sz="7200" b="1" u="sng" dirty="0"/>
              <a:t>в виде штрафа </a:t>
            </a:r>
            <a:r>
              <a:rPr lang="ru-RU" sz="7200" dirty="0"/>
              <a:t>в следующих размерах:</a:t>
            </a:r>
          </a:p>
          <a:p>
            <a:pPr marL="0" indent="0" algn="just">
              <a:buNone/>
            </a:pPr>
            <a:endParaRPr lang="ru-RU" sz="7200" dirty="0"/>
          </a:p>
          <a:p>
            <a:pPr algn="just"/>
            <a:r>
              <a:rPr lang="ru-RU" sz="7200" b="1" u="sng" dirty="0"/>
              <a:t>уклонение от исполнения требований доступности </a:t>
            </a:r>
            <a:r>
              <a:rPr lang="ru-RU" sz="7200" dirty="0"/>
              <a:t>для инвалидов объектов инженерной, транспортной и социальной инфраструктур – от 2 до 3 тысяч рублей для должностных лиц; от 20 до 30 тысяч рублей для юридических лиц (ст.9.13 КоАП РФ);</a:t>
            </a:r>
          </a:p>
          <a:p>
            <a:pPr algn="just"/>
            <a:r>
              <a:rPr lang="ru-RU" sz="7200" dirty="0"/>
              <a:t>нарушение требований законодательства, предусматривающих </a:t>
            </a:r>
            <a:r>
              <a:rPr lang="ru-RU" sz="7200" b="1" u="sng" dirty="0"/>
              <a:t>выделение на автомобильных стоянках (остановках) </a:t>
            </a:r>
            <a:r>
              <a:rPr lang="ru-RU" sz="7200" dirty="0"/>
              <a:t>мест для специальных автотранспортных средств инвалидов – от 3 до 5 тысяч рублей на должностных лиц; от 30 до 50 тысяч рублей на юридических лиц (ст.5.43 КоАП РФ).</a:t>
            </a:r>
          </a:p>
          <a:p>
            <a:pPr algn="just"/>
            <a:r>
              <a:rPr lang="ru-RU" sz="7200" b="1" u="sng" dirty="0"/>
              <a:t>отказ потребителю в предоставлении товаров (выполнении работ, оказании услуг) либо доступе к товарам (работам, услугам</a:t>
            </a:r>
            <a:r>
              <a:rPr lang="ru-RU" sz="7200" dirty="0"/>
              <a:t>) по причинам, связанным с состоянием его здоровья, или ограничением жизнедеятельности, или его возрастом кроме случаев, установленных законом (п.5. Статья 14.8 КоАП РФ Нарушение иных прав потребителей)</a:t>
            </a:r>
          </a:p>
          <a:p>
            <a:pPr marL="0" indent="0" algn="just">
              <a:buNone/>
            </a:pPr>
            <a:r>
              <a:rPr lang="ru-RU" sz="7200" dirty="0"/>
              <a:t>     влечет наложение административного штрафа на должностных лиц в размере от тридцати тысяч до пятидесяти тысяч рублей; на юридических лиц - от трехсот тысяч до пятисот тысяч рублей.</a:t>
            </a:r>
          </a:p>
          <a:p>
            <a:pPr marL="0" indent="0" algn="just">
              <a:buNone/>
            </a:pPr>
            <a:r>
              <a:rPr lang="ru-RU" sz="5600" dirty="0"/>
              <a:t>*</a:t>
            </a:r>
            <a:r>
              <a:rPr lang="ru-RU" sz="5600" b="1" dirty="0"/>
              <a:t>в случае неоднократного отказа одному потребителю либо неоднократного отказа двум и более потребителям одновременно административная ответственность наступает за такой отказ каждому потребителю и за каждый случай такого отказа в отдельности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9073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D6BA34-39D6-4596-9BC7-B2A8D590EBCB}"/>
              </a:ext>
            </a:extLst>
          </p:cNvPr>
          <p:cNvSpPr/>
          <p:nvPr/>
        </p:nvSpPr>
        <p:spPr>
          <a:xfrm>
            <a:off x="422669" y="1308362"/>
            <a:ext cx="113466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400" b="1" u="sng" dirty="0">
                <a:latin typeface="Century Gothic" panose="020B0502020202020204" pitchFamily="34" charset="0"/>
                <a:cs typeface="Arial" pitchFamily="34" charset="0"/>
              </a:rPr>
              <a:t>Ответственность руководителя</a:t>
            </a:r>
          </a:p>
          <a:p>
            <a:pPr algn="just" defTabSz="914400"/>
            <a:endParaRPr lang="ru-RU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 algn="just" defTabSz="91440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разрабатываются и утверждаются </a:t>
            </a:r>
            <a:r>
              <a:rPr lang="ru-RU" sz="2400" b="1" u="sng" dirty="0">
                <a:latin typeface="Century Gothic" panose="020B0502020202020204" pitchFamily="34" charset="0"/>
                <a:cs typeface="Arial" pitchFamily="34" charset="0"/>
              </a:rPr>
              <a:t>локальные организационно-распорядительные документы</a:t>
            </a:r>
            <a:r>
              <a:rPr lang="ru-RU" sz="2400" u="sng" dirty="0"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 утверждающие порядок обеспечения доступности объекта и услуг, в том числе оказания помощи МГН;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400" i="0" dirty="0">
                <a:effectLst/>
                <a:latin typeface="Century Gothic" panose="020B0502020202020204" pitchFamily="34" charset="0"/>
              </a:rPr>
              <a:t>закрепляются </a:t>
            </a:r>
            <a:r>
              <a:rPr lang="ru-RU" sz="2400" b="1" i="0" u="sng" dirty="0">
                <a:effectLst/>
                <a:latin typeface="Century Gothic" panose="020B0502020202020204" pitchFamily="34" charset="0"/>
              </a:rPr>
              <a:t>в должностных инструкциях </a:t>
            </a:r>
            <a:r>
              <a:rPr lang="ru-RU" sz="2400" i="0" dirty="0">
                <a:effectLst/>
                <a:latin typeface="Century Gothic" panose="020B0502020202020204" pitchFamily="34" charset="0"/>
              </a:rPr>
              <a:t>персонала</a:t>
            </a:r>
            <a:br>
              <a:rPr lang="ru-RU" sz="2400" i="0" dirty="0">
                <a:effectLst/>
                <a:latin typeface="Century Gothic" panose="020B0502020202020204" pitchFamily="34" charset="0"/>
              </a:rPr>
            </a:br>
            <a:r>
              <a:rPr lang="ru-RU" sz="2400" i="0" dirty="0">
                <a:effectLst/>
                <a:latin typeface="Century Gothic" panose="020B0502020202020204" pitchFamily="34" charset="0"/>
              </a:rPr>
              <a:t>конкретные задачи и функции по оказанию помощи инвалидам и</a:t>
            </a:r>
            <a:br>
              <a:rPr lang="ru-RU" sz="2400" i="0" dirty="0">
                <a:effectLst/>
                <a:latin typeface="Century Gothic" panose="020B0502020202020204" pitchFamily="34" charset="0"/>
              </a:rPr>
            </a:br>
            <a:r>
              <a:rPr lang="ru-RU" sz="2400" i="0" dirty="0">
                <a:effectLst/>
                <a:latin typeface="Century Gothic" panose="020B0502020202020204" pitchFamily="34" charset="0"/>
              </a:rPr>
              <a:t>другим МГН;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 организуется </a:t>
            </a:r>
            <a:r>
              <a:rPr lang="ru-RU" sz="2400" b="1" u="sng" dirty="0">
                <a:latin typeface="Century Gothic" panose="020B0502020202020204" pitchFamily="34" charset="0"/>
              </a:rPr>
              <a:t>систематическое обучение (инструктаж)персонала </a:t>
            </a:r>
            <a:r>
              <a:rPr lang="ru-RU" sz="2400" dirty="0">
                <a:latin typeface="Century Gothic" panose="020B0502020202020204" pitchFamily="34" charset="0"/>
              </a:rPr>
              <a:t>по вопросам оказания помощи на объекте инвалидам и другим МГН, с отражением его в учетных документах;</a:t>
            </a:r>
          </a:p>
          <a:p>
            <a:pPr marL="342900" indent="-342900" algn="just" defTabSz="91440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обеспечивается наличие </a:t>
            </a:r>
            <a:r>
              <a:rPr lang="ru-RU" sz="2400" b="1" u="sng" dirty="0">
                <a:latin typeface="Century Gothic" panose="020B0502020202020204" pitchFamily="34" charset="0"/>
                <a:cs typeface="Arial" pitchFamily="34" charset="0"/>
              </a:rPr>
              <a:t>доступной информации</a:t>
            </a:r>
            <a:r>
              <a:rPr lang="ru-RU" sz="2400" b="1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для обслуживаемых граждан (инвалидов) о порядке организации доступности объекта и услуг, о порядке получения помощи на объекте.</a:t>
            </a:r>
          </a:p>
        </p:txBody>
      </p:sp>
    </p:spTree>
    <p:extLst>
      <p:ext uri="{BB962C8B-B14F-4D97-AF65-F5344CB8AC3E}">
        <p14:creationId xmlns:p14="http://schemas.microsoft.com/office/powerpoint/2010/main" val="306713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92C95E-DA98-4E51-B64B-637DC5B57B75}"/>
              </a:ext>
            </a:extLst>
          </p:cNvPr>
          <p:cNvSpPr txBox="1">
            <a:spLocks/>
          </p:cNvSpPr>
          <p:nvPr/>
        </p:nvSpPr>
        <p:spPr>
          <a:xfrm>
            <a:off x="541539" y="1328270"/>
            <a:ext cx="11381172" cy="1026440"/>
          </a:xfrm>
          <a:prstGeom prst="rect">
            <a:avLst/>
          </a:prstGeom>
          <a:solidFill>
            <a:srgbClr val="4E8542">
              <a:lumMod val="40000"/>
              <a:lumOff val="60000"/>
            </a:srgbClr>
          </a:solidFill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Разрабатывается и утверждается решением руководителя организации: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6A1FD80-CA2D-4AA4-8DC7-FEF4D9E9B7BA}"/>
              </a:ext>
            </a:extLst>
          </p:cNvPr>
          <p:cNvSpPr txBox="1">
            <a:spLocks/>
          </p:cNvSpPr>
          <p:nvPr/>
        </p:nvSpPr>
        <p:spPr>
          <a:xfrm>
            <a:off x="435979" y="2517499"/>
            <a:ext cx="11551834" cy="4463253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приказ</a:t>
            </a:r>
            <a:r>
              <a:rPr kumimoji="0" lang="ru-RU" sz="6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 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о</a:t>
            </a:r>
            <a:r>
              <a:rPr kumimoji="0" lang="ru-RU" sz="6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мерах по обеспечению доступности для инвалидов и других маломобильных групп  населения объекта потребительского рынка , а также предоставляемых на нем услуг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</a:endParaRPr>
          </a:p>
          <a:p>
            <a:pPr lvl="0" algn="just" defTabSz="914400"/>
            <a:r>
              <a:rPr kumimoji="0" lang="ru-RU" sz="6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приказ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> о проведении паспортизации объекта потребительского рынка и утверждении комиссии (с включением представителя общественной </a:t>
            </a:r>
            <a:r>
              <a:rPr lang="ru-RU" sz="6400" b="0" dirty="0">
                <a:solidFill>
                  <a:srgbClr val="E3DED1">
                    <a:lumMod val="10000"/>
                  </a:srgbClr>
                </a:solidFill>
                <a:latin typeface="+mn-lt"/>
              </a:rPr>
              <a:t>организации инвалидов по согласованию )</a:t>
            </a:r>
          </a:p>
          <a:p>
            <a:pPr lvl="0" algn="just" defTabSz="914400"/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  <a:t/>
            </a:r>
            <a:b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</a:rPr>
            </a:br>
            <a:r>
              <a:rPr kumimoji="0" lang="ru-RU" sz="6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положение (</a:t>
            </a:r>
            <a:r>
              <a:rPr kumimoji="0" lang="ru-RU" sz="640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регламент,инструкция</a:t>
            </a:r>
            <a:r>
              <a:rPr kumimoji="0" lang="ru-RU" sz="6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)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 об организации доступности  объекта и предоставляемых услуг с сопровождением инвалидов на объекте или иной документ, регламентирующий обеспечение условий доступности для инвалидов и других МГН объектов и предоставляемых услуг, а также оказания им при этом необходимой помощи в организации (учреждении);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</a:t>
            </a:r>
            <a:b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</a:br>
            <a:r>
              <a:rPr kumimoji="0" lang="ru-RU" sz="6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приказ</a:t>
            </a:r>
            <a:r>
              <a:rPr kumimoji="0" lang="ru-RU" sz="6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о назначении </a:t>
            </a:r>
            <a:r>
              <a:rPr kumimoji="0" lang="ru-RU" sz="6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ответственных сотрудников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за организацию работ по обеспечению доступности объекта и услуг в организации;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</a:t>
            </a:r>
            <a:b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</a:br>
            <a:r>
              <a:rPr kumimoji="0" lang="ru-RU" sz="6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должностные инструкции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персонала (вносимые изменения в должностные инструкции), ответственного за оказание помощи инвалидам и сопровождение их на объекте;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 </a:t>
            </a:r>
            <a:r>
              <a:rPr kumimoji="0" lang="ru-RU" sz="6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порядок проведения инструктажа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в учреждении с утвержденной программой (обучения) инструктирования;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 </a:t>
            </a:r>
            <a:b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</a:br>
            <a:r>
              <a:rPr kumimoji="0" lang="ru-RU" sz="6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форма учета проведения инструктажа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cs typeface="Arial" pitchFamily="34" charset="0"/>
              </a:rPr>
              <a:t>персонала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itchFamily="34" charset="0"/>
              </a:rPr>
            </a:b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CD453-0DE3-45F3-B1E8-0CAD5F7A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0"/>
            <a:ext cx="10256668" cy="10209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/>
              <a:t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6A1FD80-CA2D-4AA4-8DC7-FEF4D9E9B7BA}"/>
              </a:ext>
            </a:extLst>
          </p:cNvPr>
          <p:cNvSpPr txBox="1">
            <a:spLocks/>
          </p:cNvSpPr>
          <p:nvPr/>
        </p:nvSpPr>
        <p:spPr>
          <a:xfrm>
            <a:off x="417249" y="1020932"/>
            <a:ext cx="11551834" cy="1020933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u="sng" dirty="0">
                <a:solidFill>
                  <a:srgbClr val="C00000"/>
                </a:solidFill>
                <a:latin typeface="Century Gothic" panose="020B0502020202020204"/>
              </a:rPr>
              <a:t>П</a:t>
            </a:r>
            <a:r>
              <a:rPr kumimoji="0" lang="ru-RU" sz="190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риказ</a:t>
            </a:r>
            <a:r>
              <a:rPr kumimoji="0" lang="ru-RU" sz="19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 о мерах по обеспечению доступности для инвалидов и других маломобильных групп  населения объекта потребительского рынка , а также предоставляемых на нем услуг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algn="just" defTabSz="914400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itchFamily="34" charset="0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E4D43D-EB5D-406B-B474-F03CD50D6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3" t="24670" r="24344" b="6796"/>
          <a:stretch/>
        </p:blipFill>
        <p:spPr>
          <a:xfrm>
            <a:off x="6498454" y="1842796"/>
            <a:ext cx="5550528" cy="470004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F381E6C-24CC-4DDC-B236-3D4C81FC7DE7}"/>
              </a:ext>
            </a:extLst>
          </p:cNvPr>
          <p:cNvSpPr txBox="1">
            <a:spLocks/>
          </p:cNvSpPr>
          <p:nvPr/>
        </p:nvSpPr>
        <p:spPr>
          <a:xfrm>
            <a:off x="417249" y="2228295"/>
            <a:ext cx="6001306" cy="431454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itchFamily="34" charset="0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FC9734-7EE4-4A61-8622-20465540DEA1}"/>
              </a:ext>
            </a:extLst>
          </p:cNvPr>
          <p:cNvSpPr txBox="1"/>
          <p:nvPr/>
        </p:nvSpPr>
        <p:spPr>
          <a:xfrm>
            <a:off x="266331" y="2375229"/>
            <a:ext cx="61522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buFontTx/>
              <a:buChar char="-"/>
            </a:pPr>
            <a:r>
              <a:rPr lang="ru-RU" sz="1800" b="1" u="sng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Общая информация об условиях </a:t>
            </a:r>
            <a:r>
              <a:rPr lang="ru-RU" sz="1800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до</a:t>
            </a:r>
            <a:r>
              <a:rPr lang="ru-RU" sz="1800" b="0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ступности объекта, включая наличие парковочных мест, доступных входов, наличие службы или специалиста сопровождения и т.п. </a:t>
            </a:r>
          </a:p>
          <a:p>
            <a:pPr marL="285750" indent="-285750" algn="just" defTabSz="914400">
              <a:buFontTx/>
              <a:buChar char="-"/>
            </a:pPr>
            <a:r>
              <a:rPr lang="ru-RU" sz="1800" b="1" u="sng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Форма предоставления услуг</a:t>
            </a:r>
            <a:r>
              <a:rPr lang="ru-RU" sz="1800" b="0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, в том числе дистанционно, на дому</a:t>
            </a:r>
          </a:p>
          <a:p>
            <a:pPr marL="285750" indent="-285750" algn="just" defTabSz="914400">
              <a:buFontTx/>
              <a:buChar char="-"/>
            </a:pPr>
            <a:r>
              <a:rPr lang="ru-RU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Назначение </a:t>
            </a:r>
            <a:r>
              <a:rPr lang="ru-RU" b="1" u="sng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ответственного сотрудника</a:t>
            </a:r>
          </a:p>
          <a:p>
            <a:pPr marL="285750" indent="-285750" algn="just" defTabSz="914400">
              <a:buFontTx/>
              <a:buChar char="-"/>
            </a:pPr>
            <a:r>
              <a:rPr lang="ru-RU" sz="1800" b="1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Утверждение внутренних локальных документов </a:t>
            </a:r>
            <a:r>
              <a:rPr lang="ru-RU" sz="1800" b="0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(положение об оказании услуг, приказ о паспортизации, утверждении положений должностных инструкций специалистов, порядок обучения и инструктирования сотрудников, формы  учетных документов и др.)</a:t>
            </a:r>
          </a:p>
          <a:p>
            <a:pPr marL="285750" indent="-285750" algn="just" defTabSz="914400">
              <a:buFontTx/>
              <a:buChar char="-"/>
            </a:pPr>
            <a:r>
              <a:rPr lang="ru-RU" b="1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Особые услов</a:t>
            </a:r>
            <a:r>
              <a:rPr lang="ru-RU" dirty="0">
                <a:solidFill>
                  <a:srgbClr val="E3DED1">
                    <a:lumMod val="10000"/>
                  </a:srgbClr>
                </a:solidFill>
                <a:latin typeface="Calibri"/>
              </a:rPr>
              <a:t>ия о функционировании технических средств на объекте и др.</a:t>
            </a:r>
            <a:endParaRPr lang="ru-RU" sz="1800" b="0" dirty="0">
              <a:solidFill>
                <a:srgbClr val="E3DED1">
                  <a:lumMod val="10000"/>
                </a:srgbClr>
              </a:solidFill>
              <a:latin typeface="Calibri"/>
            </a:endParaRPr>
          </a:p>
          <a:p>
            <a:pPr marL="285750" indent="-285750" algn="just" defTabSz="914400">
              <a:buFontTx/>
              <a:buChar char="-"/>
            </a:pPr>
            <a:endParaRPr lang="ru-RU" sz="1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238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1275</TotalTime>
  <Words>2395</Words>
  <Application>Microsoft Office PowerPoint</Application>
  <PresentationFormat>Произвольный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«Организация работы предприятий (организаций) потребительского рынка  по обеспечению доступности объекта и предоставляемых услуг для инвалидов с оказанием им необходимой помощи»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Организация и документационное обеспечение работы предприятий (организаций) сферы потребительского рынка по созданию условий доступности для инвалидов объектов и предоставляемых услуг</vt:lpstr>
      <vt:lpstr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vt:lpstr>
      <vt:lpstr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vt:lpstr>
      <vt:lpstr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vt:lpstr>
      <vt:lpstr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vt:lpstr>
      <vt:lpstr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vt:lpstr>
      <vt:lpstr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vt:lpstr>
      <vt:lpstr>Отражение в локальных документах, в том числе в должностных инструкциях сотрудников предприятий (организаций) обязанностей по оказанию помощи инвалидам и их сопровождению на объекте</vt:lpstr>
      <vt:lpstr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vt:lpstr>
      <vt:lpstr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vt:lpstr>
      <vt:lpstr>Задачи персонала по оказанию помощи и сопровождению инвалидов на объектах потребительского рынка, требования к компетенциям и подготовленности персонала</vt:lpstr>
      <vt:lpstr>Отражение информации о доступности для инвалидов объектов и услуг на веб-ресурсах, иных информационных носителях, в индивидуальных памятках для потребителей, в т.ч. для инвалидов и других МГН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предприятий (организаций) потребительского рынка  по обеспечению доступности для инвалидов объекта и предоставляемых услуг с оказанием помощи»</dc:title>
  <dc:creator>Юлия Э. Львутина</dc:creator>
  <cp:lastModifiedBy>Баркова_Л_Ю</cp:lastModifiedBy>
  <cp:revision>103</cp:revision>
  <dcterms:created xsi:type="dcterms:W3CDTF">2022-05-14T12:05:44Z</dcterms:created>
  <dcterms:modified xsi:type="dcterms:W3CDTF">2022-05-19T09:03:55Z</dcterms:modified>
</cp:coreProperties>
</file>