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71"/>
  </p:notesMasterIdLst>
  <p:sldIdLst>
    <p:sldId id="256" r:id="rId4"/>
    <p:sldId id="257" r:id="rId5"/>
    <p:sldId id="258" r:id="rId6"/>
    <p:sldId id="259" r:id="rId7"/>
    <p:sldId id="262" r:id="rId8"/>
    <p:sldId id="260" r:id="rId9"/>
    <p:sldId id="261" r:id="rId10"/>
    <p:sldId id="263" r:id="rId11"/>
    <p:sldId id="264" r:id="rId12"/>
    <p:sldId id="273" r:id="rId13"/>
    <p:sldId id="269" r:id="rId14"/>
    <p:sldId id="270" r:id="rId15"/>
    <p:sldId id="275" r:id="rId16"/>
    <p:sldId id="276" r:id="rId17"/>
    <p:sldId id="280" r:id="rId18"/>
    <p:sldId id="412" r:id="rId19"/>
    <p:sldId id="350" r:id="rId20"/>
    <p:sldId id="351" r:id="rId21"/>
    <p:sldId id="413" r:id="rId22"/>
    <p:sldId id="415" r:id="rId23"/>
    <p:sldId id="416" r:id="rId24"/>
    <p:sldId id="284" r:id="rId25"/>
    <p:sldId id="285" r:id="rId26"/>
    <p:sldId id="286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47" r:id="rId40"/>
    <p:sldId id="348" r:id="rId41"/>
    <p:sldId id="349" r:id="rId42"/>
    <p:sldId id="334" r:id="rId43"/>
    <p:sldId id="335" r:id="rId44"/>
    <p:sldId id="336" r:id="rId45"/>
    <p:sldId id="307" r:id="rId46"/>
    <p:sldId id="308" r:id="rId47"/>
    <p:sldId id="309" r:id="rId48"/>
    <p:sldId id="340" r:id="rId49"/>
    <p:sldId id="341" r:id="rId50"/>
    <p:sldId id="342" r:id="rId51"/>
    <p:sldId id="343" r:id="rId52"/>
    <p:sldId id="344" r:id="rId53"/>
    <p:sldId id="345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46" r:id="rId64"/>
    <p:sldId id="327" r:id="rId65"/>
    <p:sldId id="328" r:id="rId66"/>
    <p:sldId id="329" r:id="rId67"/>
    <p:sldId id="364" r:id="rId68"/>
    <p:sldId id="365" r:id="rId69"/>
    <p:sldId id="366" r:id="rId70"/>
  </p:sldIdLst>
  <p:sldSz cx="9144000" cy="6858000" type="screen4x3"/>
  <p:notesSz cx="681513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00FF"/>
    <a:srgbClr val="B3EBFF"/>
    <a:srgbClr val="8BFFE9"/>
    <a:srgbClr val="FF3300"/>
    <a:srgbClr val="2DD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100" d="100"/>
          <a:sy n="100" d="100"/>
        </p:scale>
        <p:origin x="-184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Рост продукции в промышленности, %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113.2</c:v>
                </c:pt>
                <c:pt idx="1">
                  <c:v>103.8</c:v>
                </c:pt>
                <c:pt idx="2">
                  <c:v>106.9</c:v>
                </c:pt>
                <c:pt idx="3">
                  <c:v>120.8</c:v>
                </c:pt>
                <c:pt idx="4">
                  <c:v>97.6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009472"/>
        <c:axId val="140011008"/>
        <c:axId val="0"/>
      </c:bar3DChart>
      <c:catAx>
        <c:axId val="14000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011008"/>
        <c:crosses val="autoZero"/>
        <c:auto val="1"/>
        <c:lblAlgn val="ctr"/>
        <c:lblOffset val="100"/>
        <c:noMultiLvlLbl val="0"/>
      </c:catAx>
      <c:valAx>
        <c:axId val="140011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009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3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010582010582006E-2"/>
          <c:y val="8.3018867924528297E-2"/>
          <c:w val="0.62962962962962965"/>
          <c:h val="0.686792452830188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Лист1!$A$8</c:f>
              <c:strCache>
                <c:ptCount val="1"/>
                <c:pt idx="0">
                  <c:v>Валовая продукция сельского хозяйства – всего, млн. руб.</c:v>
                </c:pt>
              </c:strCache>
            </c:strRef>
          </c:tx>
          <c:invertIfNegative val="0"/>
          <c:cat>
            <c:numRef>
              <c:f>Лист1!$B$7:$F$7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Лист1!$B$8:$F$8</c:f>
              <c:numCache>
                <c:formatCode>General</c:formatCode>
                <c:ptCount val="5"/>
                <c:pt idx="0">
                  <c:v>2198</c:v>
                </c:pt>
                <c:pt idx="1">
                  <c:v>1489</c:v>
                </c:pt>
                <c:pt idx="2">
                  <c:v>1489</c:v>
                </c:pt>
                <c:pt idx="3">
                  <c:v>2007.7</c:v>
                </c:pt>
                <c:pt idx="4">
                  <c:v>1906</c:v>
                </c:pt>
              </c:numCache>
            </c:numRef>
          </c:val>
        </c:ser>
        <c:ser>
          <c:idx val="1"/>
          <c:order val="1"/>
          <c:tx>
            <c:strRef>
              <c:f>Лист1!$A$9</c:f>
              <c:strCache>
                <c:ptCount val="1"/>
                <c:pt idx="0">
                  <c:v>Валовая продукция растениеводства, млн. руб.</c:v>
                </c:pt>
              </c:strCache>
            </c:strRef>
          </c:tx>
          <c:invertIfNegative val="0"/>
          <c:cat>
            <c:numRef>
              <c:f>Лист1!$B$7:$F$7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Лист1!$B$9:$F$9</c:f>
              <c:numCache>
                <c:formatCode>General</c:formatCode>
                <c:ptCount val="5"/>
                <c:pt idx="0">
                  <c:v>1468.1</c:v>
                </c:pt>
                <c:pt idx="1">
                  <c:v>1118.5</c:v>
                </c:pt>
                <c:pt idx="2">
                  <c:v>1118.5</c:v>
                </c:pt>
                <c:pt idx="3">
                  <c:v>1840</c:v>
                </c:pt>
                <c:pt idx="4">
                  <c:v>1737</c:v>
                </c:pt>
              </c:numCache>
            </c:numRef>
          </c:val>
        </c:ser>
        <c:ser>
          <c:idx val="2"/>
          <c:order val="2"/>
          <c:tx>
            <c:strRef>
              <c:f>Лист1!$A$10</c:f>
              <c:strCache>
                <c:ptCount val="1"/>
                <c:pt idx="0">
                  <c:v>Валовая продукция животноводства, млн. руб.</c:v>
                </c:pt>
              </c:strCache>
            </c:strRef>
          </c:tx>
          <c:invertIfNegative val="0"/>
          <c:cat>
            <c:numRef>
              <c:f>Лист1!$B$7:$F$7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Лист1!$B$10:$F$10</c:f>
              <c:numCache>
                <c:formatCode>General</c:formatCode>
                <c:ptCount val="5"/>
                <c:pt idx="0">
                  <c:v>729.9</c:v>
                </c:pt>
                <c:pt idx="1">
                  <c:v>371.5</c:v>
                </c:pt>
                <c:pt idx="2">
                  <c:v>371.5</c:v>
                </c:pt>
                <c:pt idx="3">
                  <c:v>167.7</c:v>
                </c:pt>
                <c:pt idx="4">
                  <c:v>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676736"/>
        <c:axId val="142678272"/>
        <c:axId val="0"/>
      </c:bar3DChart>
      <c:catAx>
        <c:axId val="14267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678272"/>
        <c:crosses val="autoZero"/>
        <c:auto val="1"/>
        <c:lblAlgn val="ctr"/>
        <c:lblOffset val="100"/>
        <c:noMultiLvlLbl val="0"/>
      </c:catAx>
      <c:valAx>
        <c:axId val="142678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676736"/>
        <c:crosses val="autoZero"/>
        <c:crossBetween val="between"/>
      </c:valAx>
      <c:spPr>
        <a:noFill/>
        <a:ln w="27356">
          <a:noFill/>
        </a:ln>
      </c:spPr>
    </c:plotArea>
    <c:legend>
      <c:legendPos val="r"/>
      <c:layout>
        <c:manualLayout>
          <c:xMode val="edge"/>
          <c:yMode val="edge"/>
          <c:x val="0.64682539682539686"/>
          <c:y val="5.6603773584905662E-2"/>
          <c:w val="0.34126984126984128"/>
          <c:h val="0.94716981132075473"/>
        </c:manualLayout>
      </c:layout>
      <c:overlay val="0"/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561917443408791E-2"/>
          <c:y val="5.6856187290969896E-2"/>
          <c:w val="0.53262316910785623"/>
          <c:h val="0.809364548494983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Лист1!$A$39</c:f>
              <c:strCache>
                <c:ptCount val="1"/>
                <c:pt idx="0">
                  <c:v>Численность трудовых ресурсов</c:v>
                </c:pt>
              </c:strCache>
            </c:strRef>
          </c:tx>
          <c:invertIfNegative val="0"/>
          <c:dLbls>
            <c:spPr>
              <a:noFill/>
              <a:ln w="2911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Лист1!$B$38:$F$38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Лист1!$B$39:$F$39</c:f>
              <c:numCache>
                <c:formatCode>General</c:formatCode>
                <c:ptCount val="5"/>
                <c:pt idx="0">
                  <c:v>11031</c:v>
                </c:pt>
                <c:pt idx="1">
                  <c:v>10920</c:v>
                </c:pt>
                <c:pt idx="2">
                  <c:v>10729</c:v>
                </c:pt>
                <c:pt idx="3">
                  <c:v>10698</c:v>
                </c:pt>
                <c:pt idx="4">
                  <c:v>10532</c:v>
                </c:pt>
              </c:numCache>
            </c:numRef>
          </c:val>
        </c:ser>
        <c:ser>
          <c:idx val="1"/>
          <c:order val="1"/>
          <c:tx>
            <c:strRef>
              <c:f>Лист1!$A$40</c:f>
              <c:strCache>
                <c:ptCount val="1"/>
                <c:pt idx="0">
                  <c:v>Численность занятых в экономике всего</c:v>
                </c:pt>
              </c:strCache>
            </c:strRef>
          </c:tx>
          <c:invertIfNegative val="0"/>
          <c:dLbls>
            <c:spPr>
              <a:noFill/>
              <a:ln w="2911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Лист1!$B$38:$F$38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Лист1!$B$40:$F$40</c:f>
              <c:numCache>
                <c:formatCode>General</c:formatCode>
                <c:ptCount val="5"/>
                <c:pt idx="0">
                  <c:v>6040</c:v>
                </c:pt>
                <c:pt idx="1">
                  <c:v>6035</c:v>
                </c:pt>
                <c:pt idx="2">
                  <c:v>5997</c:v>
                </c:pt>
                <c:pt idx="3">
                  <c:v>5875</c:v>
                </c:pt>
                <c:pt idx="4">
                  <c:v>5800</c:v>
                </c:pt>
              </c:numCache>
            </c:numRef>
          </c:val>
        </c:ser>
        <c:ser>
          <c:idx val="2"/>
          <c:order val="2"/>
          <c:tx>
            <c:strRef>
              <c:f>Лист1!$A$41</c:f>
              <c:strCache>
                <c:ptCount val="1"/>
                <c:pt idx="0">
                  <c:v>Среднесписачная численность работников по территории-всего по крупным и средним организациям</c:v>
                </c:pt>
              </c:strCache>
            </c:strRef>
          </c:tx>
          <c:invertIfNegative val="0"/>
          <c:dLbls>
            <c:spPr>
              <a:noFill/>
              <a:ln w="2911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Лист1!$B$38:$F$38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Лист1!$B$41:$F$41</c:f>
              <c:numCache>
                <c:formatCode>General</c:formatCode>
                <c:ptCount val="5"/>
                <c:pt idx="1">
                  <c:v>2985</c:v>
                </c:pt>
                <c:pt idx="2">
                  <c:v>2981</c:v>
                </c:pt>
                <c:pt idx="3">
                  <c:v>2945</c:v>
                </c:pt>
                <c:pt idx="4">
                  <c:v>2832</c:v>
                </c:pt>
              </c:numCache>
            </c:numRef>
          </c:val>
        </c:ser>
        <c:ser>
          <c:idx val="3"/>
          <c:order val="3"/>
          <c:tx>
            <c:strRef>
              <c:f>Лист1!$A$42</c:f>
              <c:strCache>
                <c:ptCount val="1"/>
                <c:pt idx="0">
                  <c:v>Численность работников предприятий и организаций бюджетной сферы</c:v>
                </c:pt>
              </c:strCache>
            </c:strRef>
          </c:tx>
          <c:invertIfNegative val="0"/>
          <c:dLbls>
            <c:spPr>
              <a:noFill/>
              <a:ln w="2911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Лист1!$B$38:$F$38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Лист1!$B$42:$F$42</c:f>
              <c:numCache>
                <c:formatCode>General</c:formatCode>
                <c:ptCount val="5"/>
                <c:pt idx="0">
                  <c:v>2053</c:v>
                </c:pt>
                <c:pt idx="1">
                  <c:v>2052</c:v>
                </c:pt>
                <c:pt idx="2">
                  <c:v>1998</c:v>
                </c:pt>
                <c:pt idx="3">
                  <c:v>1998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301824"/>
        <c:axId val="184307712"/>
        <c:axId val="0"/>
      </c:bar3DChart>
      <c:catAx>
        <c:axId val="18430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4307712"/>
        <c:crosses val="autoZero"/>
        <c:auto val="1"/>
        <c:lblAlgn val="ctr"/>
        <c:lblOffset val="100"/>
        <c:noMultiLvlLbl val="0"/>
      </c:catAx>
      <c:valAx>
        <c:axId val="18430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301824"/>
        <c:crosses val="autoZero"/>
        <c:crossBetween val="between"/>
      </c:valAx>
      <c:spPr>
        <a:noFill/>
        <a:ln w="29111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87022900763359"/>
          <c:y val="0.13541666666666666"/>
          <c:w val="0.83664122137404584"/>
          <c:h val="0.652777777777777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Лист1!$A$53</c:f>
              <c:strCache>
                <c:ptCount val="1"/>
                <c:pt idx="0">
                  <c:v>Темпы роста объема инвестиций в основной капитал из всех источников финансирования (%)</c:v>
                </c:pt>
              </c:strCache>
            </c:strRef>
          </c:tx>
          <c:dLbls>
            <c:dLbl>
              <c:idx val="3"/>
              <c:spPr>
                <a:noFill/>
                <a:ln w="27026">
                  <a:noFill/>
                </a:ln>
              </c:spPr>
              <c:txPr>
                <a:bodyPr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702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Лист1!$B$52:$F$52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Лист1!$B$53:$F$53</c:f>
              <c:numCache>
                <c:formatCode>General</c:formatCode>
                <c:ptCount val="5"/>
                <c:pt idx="0">
                  <c:v>72</c:v>
                </c:pt>
                <c:pt idx="1">
                  <c:v>300.52</c:v>
                </c:pt>
                <c:pt idx="2">
                  <c:v>388.14</c:v>
                </c:pt>
                <c:pt idx="3">
                  <c:v>300.10000000000002</c:v>
                </c:pt>
                <c:pt idx="4">
                  <c:v>276.5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429952"/>
        <c:axId val="184616064"/>
      </c:lineChart>
      <c:catAx>
        <c:axId val="18442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4616064"/>
        <c:crosses val="autoZero"/>
        <c:auto val="1"/>
        <c:lblAlgn val="ctr"/>
        <c:lblOffset val="100"/>
        <c:noMultiLvlLbl val="0"/>
      </c:catAx>
      <c:valAx>
        <c:axId val="184616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429952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9C90C1-F0EE-4F8D-8826-FF5748369146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863439-83E9-43CA-B4A3-93B213412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50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65B0AC-B87E-4634-90DF-B1198CFAB55C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D9BE671-2160-4BFE-8839-797D21878D38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D47EBE5-C654-4479-B18E-1667ACB4992A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0052" name="Номер слайда 3"/>
          <p:cNvSpPr txBox="1">
            <a:spLocks noGrp="1"/>
          </p:cNvSpPr>
          <p:nvPr/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6E962ED-CD10-4252-9D73-CE26BB8B0A06}" type="slidenum">
              <a:rPr lang="ru-RU" sz="1200">
                <a:latin typeface="Calibri" pitchFamily="34" charset="0"/>
              </a:rPr>
              <a:pPr algn="r" eaLnBrk="1" hangingPunct="1"/>
              <a:t>65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EA77-0CA2-4256-84EF-872829254948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81B7-246C-46D9-BB40-27AE89F6D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C79B-9C78-4764-8157-B714A357B21F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2D55C-0C81-47B1-B7A2-C3BDB4FBB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9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A004-B501-45BE-BB18-ED35E47001C2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17118-D3DD-412E-B6D7-727F30C5A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83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EA77-0CA2-4256-84EF-8728292549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81B7-246C-46D9-BB40-27AE89F6DC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66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0E6C6-EC8A-49A8-B2CB-AA3C618B2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F856-6ADB-4B58-85DC-EF65FA3289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39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C6AEF-8948-47D9-8472-DD5B09BBCE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3E67-060C-4E0E-929E-C6CFF31DC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57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E55DD-7801-482A-BA7F-2EA4BC7144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FBE8-D022-41F3-AAD7-7A5DE3B546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68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96183-4F97-4C04-BB86-BD2D144950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6AA94-6D25-474E-9499-3DB1250965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22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630EE-D781-4E86-9B5F-E83F87FF1F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B5AB9-FD88-416D-8B7F-07C7849287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97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F513-ADAF-41F2-805A-77950F51E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97955-58E8-45E4-A57C-FD128CFE69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56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70B0-9FD2-4C9B-B960-6DE0480445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95B85-00DD-4FC4-B8FF-9B5CFA0898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8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0E6C6-EC8A-49A8-B2CB-AA3C618B2404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F856-6ADB-4B58-85DC-EF65FA328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57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44436-3291-49F7-94DF-5C2B7F70B7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A2EC-C965-4D89-92C4-EB4284DD65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85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C79B-9C78-4764-8157-B714A357B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2D55C-0C81-47B1-B7A2-C3BDB4FBB4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99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A004-B501-45BE-BB18-ED35E47001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17118-D3DD-412E-B6D7-727F30C5A8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93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EA77-0CA2-4256-84EF-8728292549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81B7-246C-46D9-BB40-27AE89F6DC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4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0E6C6-EC8A-49A8-B2CB-AA3C618B2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F856-6ADB-4B58-85DC-EF65FA3289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70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C6AEF-8948-47D9-8472-DD5B09BBCE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3E67-060C-4E0E-929E-C6CFF31DC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59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E55DD-7801-482A-BA7F-2EA4BC7144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FBE8-D022-41F3-AAD7-7A5DE3B546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56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96183-4F97-4C04-BB86-BD2D144950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6AA94-6D25-474E-9499-3DB1250965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84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630EE-D781-4E86-9B5F-E83F87FF1F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B5AB9-FD88-416D-8B7F-07C7849287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61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F513-ADAF-41F2-805A-77950F51E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97955-58E8-45E4-A57C-FD128CFE69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5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C6AEF-8948-47D9-8472-DD5B09BBCE0C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3E67-060C-4E0E-929E-C6CFF31DC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2299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70B0-9FD2-4C9B-B960-6DE0480445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95B85-00DD-4FC4-B8FF-9B5CFA0898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02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44436-3291-49F7-94DF-5C2B7F70B7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A2EC-C965-4D89-92C4-EB4284DD65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5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C79B-9C78-4764-8157-B714A357B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2D55C-0C81-47B1-B7A2-C3BDB4FBB4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74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A004-B501-45BE-BB18-ED35E47001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17118-D3DD-412E-B6D7-727F30C5A8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8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E55DD-7801-482A-BA7F-2EA4BC714453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FBE8-D022-41F3-AAD7-7A5DE3B54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1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96183-4F97-4C04-BB86-BD2D14495054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6AA94-6D25-474E-9499-3DB125096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3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630EE-D781-4E86-9B5F-E83F87FF1F0D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B5AB9-FD88-416D-8B7F-07C784928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0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F513-ADAF-41F2-805A-77950F51E404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97955-58E8-45E4-A57C-FD128CFE6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3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70B0-9FD2-4C9B-B960-6DE0480445BD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95B85-00DD-4FC4-B8FF-9B5CFA089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3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44436-3291-49F7-94DF-5C2B7F70B7EE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A2EC-C965-4D89-92C4-EB4284DD6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1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2D599C-3529-4344-899F-70D0DB8580F8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A4F416-0CB0-4E04-9DD9-D5AA7FE7E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2D599C-3529-4344-899F-70D0DB8580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A4F416-0CB0-4E04-9DD9-D5AA7FE7EF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2D599C-3529-4344-899F-70D0DB8580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A4F416-0CB0-4E04-9DD9-D5AA7FE7EF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mailto:trcadmin@ab.r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http://forsunka.users.photofile.ru/photo/forsunka/115924591/xlarge/206883383.jp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0"/>
            <a:ext cx="7772400" cy="2808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Инвестиционный паспорт</a:t>
            </a:r>
            <a:r>
              <a:rPr lang="ru-RU" sz="49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9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муниципального образования Троицкий район Алтайского края</a:t>
            </a:r>
            <a:endParaRPr lang="ru-RU" sz="36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http://studenty.on.ufanet.ru/722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225"/>
            <a:ext cx="9115425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642938" y="34925"/>
            <a:ext cx="8281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Организация отдыха, развлечений и культуры</a:t>
            </a:r>
            <a:endParaRPr 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395288" y="4868863"/>
            <a:ext cx="28082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Занятость населения и трудовые ресурсы (чел.)</a:t>
            </a:r>
            <a:endParaRPr 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Прямоугольник 6"/>
          <p:cNvSpPr>
            <a:spLocks noChangeArrowheads="1"/>
          </p:cNvSpPr>
          <p:nvPr/>
        </p:nvSpPr>
        <p:spPr bwMode="auto">
          <a:xfrm>
            <a:off x="7524750" y="3860800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Рисунок 3</a:t>
            </a:r>
          </a:p>
        </p:txBody>
      </p:sp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6300788" y="0"/>
            <a:ext cx="143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EBF1DE"/>
                </a:solidFill>
                <a:latin typeface="Times New Roman" pitchFamily="18" charset="0"/>
                <a:cs typeface="Times New Roman" pitchFamily="18" charset="0"/>
              </a:rPr>
              <a:t>Таблица 7</a:t>
            </a:r>
          </a:p>
        </p:txBody>
      </p:sp>
      <p:graphicFrame>
        <p:nvGraphicFramePr>
          <p:cNvPr id="11810" name="Group 5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657587"/>
              </p:ext>
            </p:extLst>
          </p:nvPr>
        </p:nvGraphicFramePr>
        <p:xfrm>
          <a:off x="250825" y="404813"/>
          <a:ext cx="8713788" cy="3349645"/>
        </p:xfrm>
        <a:graphic>
          <a:graphicData uri="http://schemas.openxmlformats.org/drawingml/2006/table">
            <a:tbl>
              <a:tblPr/>
              <a:tblGrid>
                <a:gridCol w="3744913"/>
                <a:gridCol w="863600"/>
                <a:gridCol w="865187"/>
                <a:gridCol w="863600"/>
                <a:gridCol w="792163"/>
                <a:gridCol w="792162"/>
                <a:gridCol w="792163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  Показатели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D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Ед. изм.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D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2018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D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2019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D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2020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D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2021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D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2022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DF4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Работающие объекты культурно-досугового типа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ед.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Библиотеки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ед.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Музеи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ед.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Кинотеатры и киноустановки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ед.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Детские музыкальные, художественные, хореографические школы и школы искусств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ед.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Спортивные сооружения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Стадионы с трибунами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ед.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Плоскостные спортивные сооружения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ед.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47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47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47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43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43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Спортивные залы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ед.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Детско – юношеская сопртивная школа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ед.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273578"/>
              </p:ext>
            </p:extLst>
          </p:nvPr>
        </p:nvGraphicFramePr>
        <p:xfrm>
          <a:off x="3365500" y="4305300"/>
          <a:ext cx="5476875" cy="231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468313" y="220663"/>
            <a:ext cx="450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800" b="1" i="1"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1800" b="1" i="1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800" b="1" i="1">
                <a:latin typeface="Times New Roman" pitchFamily="18" charset="0"/>
                <a:cs typeface="Times New Roman" pitchFamily="18" charset="0"/>
              </a:rPr>
              <a:t>. Численность постоянного населения</a:t>
            </a:r>
            <a:endParaRPr lang="ru-RU" sz="1800">
              <a:latin typeface="Calibri" pitchFamily="34" charset="0"/>
            </a:endParaRPr>
          </a:p>
        </p:txBody>
      </p:sp>
      <p:pic>
        <p:nvPicPr>
          <p:cNvPr id="12291" name="Рисунок 11" descr="http://page.md/site/uploads/posts/2010-10/1286221816_baby-n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809" name="Group 5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701604"/>
              </p:ext>
            </p:extLst>
          </p:nvPr>
        </p:nvGraphicFramePr>
        <p:xfrm>
          <a:off x="539750" y="908720"/>
          <a:ext cx="7862888" cy="1152004"/>
        </p:xfrm>
        <a:graphic>
          <a:graphicData uri="http://schemas.openxmlformats.org/drawingml/2006/table">
            <a:tbl>
              <a:tblPr/>
              <a:tblGrid>
                <a:gridCol w="3744913"/>
                <a:gridCol w="877887"/>
                <a:gridCol w="647700"/>
                <a:gridCol w="647700"/>
                <a:gridCol w="649288"/>
                <a:gridCol w="647700"/>
                <a:gridCol w="647700"/>
              </a:tblGrid>
              <a:tr h="216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Численность  постоянного  населения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22669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22327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22046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21711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18393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Плотность населения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 /кв.км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5,53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5,53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5,36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5,32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4,42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Численность  населения  в трудоспособном  возрасте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11237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11031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10920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10698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10532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Численность безработных, всего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8313" y="2528888"/>
            <a:ext cx="350678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Демографическая ситуация</a:t>
            </a:r>
          </a:p>
        </p:txBody>
      </p:sp>
      <p:graphicFrame>
        <p:nvGraphicFramePr>
          <p:cNvPr id="12937" name="Group 6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820976"/>
              </p:ext>
            </p:extLst>
          </p:nvPr>
        </p:nvGraphicFramePr>
        <p:xfrm>
          <a:off x="542925" y="3044825"/>
          <a:ext cx="7845425" cy="1597027"/>
        </p:xfrm>
        <a:graphic>
          <a:graphicData uri="http://schemas.openxmlformats.org/drawingml/2006/table">
            <a:tbl>
              <a:tblPr/>
              <a:tblGrid>
                <a:gridCol w="3884613"/>
                <a:gridCol w="735012"/>
                <a:gridCol w="633413"/>
                <a:gridCol w="647700"/>
                <a:gridCol w="649287"/>
                <a:gridCol w="647700"/>
                <a:gridCol w="6477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Доля жителей младше трудоспособного возраста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Доля жителей в трудоспособном возрасте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48,9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57,3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Доля жителей старше трудоспособного возраста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31,5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31,3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36,6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Доля мужчин в населении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46,8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46,5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46,1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47,7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46,5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667625" y="404813"/>
            <a:ext cx="1228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Таблица 8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8313" y="4622800"/>
            <a:ext cx="2519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1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Доходы </a:t>
            </a:r>
            <a:r>
              <a:rPr lang="ru-RU" sz="1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</a:t>
            </a:r>
          </a:p>
        </p:txBody>
      </p:sp>
      <p:graphicFrame>
        <p:nvGraphicFramePr>
          <p:cNvPr id="13012" name="Group 7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949002"/>
              </p:ext>
            </p:extLst>
          </p:nvPr>
        </p:nvGraphicFramePr>
        <p:xfrm>
          <a:off x="539750" y="5157788"/>
          <a:ext cx="7848600" cy="1154113"/>
        </p:xfrm>
        <a:graphic>
          <a:graphicData uri="http://schemas.openxmlformats.org/drawingml/2006/table">
            <a:tbl>
              <a:tblPr/>
              <a:tblGrid>
                <a:gridCol w="3879850"/>
                <a:gridCol w="735013"/>
                <a:gridCol w="641350"/>
                <a:gridCol w="647700"/>
                <a:gridCol w="649287"/>
                <a:gridCol w="647700"/>
                <a:gridCol w="6477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A452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4A452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Среднемесячная заработная плата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</a:rPr>
                        <a:t>17950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</a:rPr>
                        <a:t>25548,1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</a:rPr>
                        <a:t>28206,2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</a:rPr>
                        <a:t>30916,1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</a:rPr>
                        <a:t>34879,6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Численность населения с денежными доходами ниже величины прожиточного минимума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2223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2231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78725" y="4843463"/>
            <a:ext cx="104298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Таблица 10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67625" y="2708275"/>
            <a:ext cx="954088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Таблица 9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5463" y="265113"/>
            <a:ext cx="44513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1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Численность постоянного населения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Pictures\о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750" y="188913"/>
            <a:ext cx="81819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ИНВЕСТИЦИОННАЯ</a:t>
            </a:r>
            <a:r>
              <a:rPr lang="ru-RU" sz="1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</a:t>
            </a:r>
          </a:p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Инвестиции в основной капитал (по крупным и средним организациям) </a:t>
            </a:r>
          </a:p>
        </p:txBody>
      </p:sp>
      <p:graphicFrame>
        <p:nvGraphicFramePr>
          <p:cNvPr id="13692" name="Group 3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27643"/>
              </p:ext>
            </p:extLst>
          </p:nvPr>
        </p:nvGraphicFramePr>
        <p:xfrm>
          <a:off x="611188" y="4293095"/>
          <a:ext cx="8040687" cy="2241055"/>
        </p:xfrm>
        <a:graphic>
          <a:graphicData uri="http://schemas.openxmlformats.org/drawingml/2006/table">
            <a:tbl>
              <a:tblPr/>
              <a:tblGrid>
                <a:gridCol w="3960812"/>
                <a:gridCol w="792163"/>
                <a:gridCol w="647700"/>
                <a:gridCol w="720725"/>
                <a:gridCol w="719137"/>
                <a:gridCol w="649288"/>
                <a:gridCol w="550862"/>
              </a:tblGrid>
              <a:tr h="3678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Инвестиции в основной капитал (по крупным и средним организациям), всего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300,52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1027,7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388,14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270,9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395,4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Жилища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Здания (кроме жилых) и сооружения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242,4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275,36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66,8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Машины, оборудование, транспортные средства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58,1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748,68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133,96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60,54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155,68</a:t>
                      </a:r>
                    </a:p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Прочие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51725" y="3894138"/>
            <a:ext cx="103663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Таблица 11</a:t>
            </a:r>
          </a:p>
        </p:txBody>
      </p:sp>
      <p:graphicFrame>
        <p:nvGraphicFramePr>
          <p:cNvPr id="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717774"/>
              </p:ext>
            </p:extLst>
          </p:nvPr>
        </p:nvGraphicFramePr>
        <p:xfrm>
          <a:off x="660400" y="1257300"/>
          <a:ext cx="4445000" cy="195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http://www.moe-online.ru/image/news/224243_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323850" y="422275"/>
            <a:ext cx="84963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i="1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i="1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.1. Наименование основных транспортных магистралей</a:t>
            </a:r>
            <a:r>
              <a:rPr lang="ru-RU" sz="2400" b="1" i="1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- протяженность автомобильных дорог (км</a:t>
            </a:r>
            <a:r>
              <a:rPr lang="ru-RU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1402,1</a:t>
            </a:r>
            <a:endParaRPr lang="ru-RU" dirty="0">
              <a:solidFill>
                <a:srgbClr val="604A7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- протяженность автомобильных дорог с твердым покрытием (км): </a:t>
            </a:r>
            <a:r>
              <a:rPr lang="ru-RU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131,5</a:t>
            </a:r>
          </a:p>
          <a:p>
            <a:pPr algn="just"/>
            <a:r>
              <a:rPr lang="ru-RU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- протяженность переходных дорог - гравийных (км</a:t>
            </a:r>
            <a:r>
              <a:rPr lang="ru-RU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):  </a:t>
            </a:r>
            <a:r>
              <a:rPr lang="en-US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212,1</a:t>
            </a:r>
            <a:endParaRPr lang="ru-RU" dirty="0">
              <a:solidFill>
                <a:srgbClr val="604A7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- основные автодороги: трасса федерального значения М 52 «Новосибирск - Ташанта»,     автомобильные трассы: Троицкое-Целинное,  Буланиха-</a:t>
            </a:r>
            <a:r>
              <a:rPr lang="ru-RU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Клепиково</a:t>
            </a:r>
            <a:r>
              <a:rPr lang="ru-RU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, Кытманово - а/тр. М-52;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расстояние от районного центра до г. Барнаула 95 км;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расстояние от районного центра до г. Бийска 63 км;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расстояние от районного центра до аэропорта (г. Барнаул) 140 км;</a:t>
            </a:r>
          </a:p>
          <a:p>
            <a:pPr algn="just"/>
            <a:r>
              <a:rPr lang="ru-RU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- железнодорожная станция Большая Речка находится в с. Троицкое;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речной порт: отсутствует.</a:t>
            </a:r>
          </a:p>
          <a:p>
            <a:pPr algn="just">
              <a:buFontTx/>
              <a:buChar char="-"/>
            </a:pPr>
            <a:endParaRPr lang="ru-RU" dirty="0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i="1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i="1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.2. Связь и телекоммуникации</a:t>
            </a:r>
          </a:p>
          <a:p>
            <a:pPr algn="just"/>
            <a:r>
              <a:rPr lang="ru-RU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- наименование организаций, представляющих услуги мобильной связи: АО «Национальная Башенная  Компания", ПАО  «МТС»,  ОАО «Ростелеком»,   «</a:t>
            </a:r>
            <a:r>
              <a:rPr lang="ru-RU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Алтайсвязь</a:t>
            </a:r>
            <a:r>
              <a:rPr lang="ru-RU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», ПАО «Мегафон».</a:t>
            </a:r>
          </a:p>
          <a:p>
            <a:pPr algn="just"/>
            <a:r>
              <a:rPr lang="ru-RU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- наименование организаций, предоставляющих услуги доступа в Интернет: ОАО «Ростелеком», АО  «Национальная Башенная Компания», ПАО «МТС», ПАО «Мегафон».</a:t>
            </a:r>
          </a:p>
          <a:p>
            <a:pPr algn="just">
              <a:buFontTx/>
              <a:buChar char="-"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b="1" i="1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i="1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.3 Транспортные услуги</a:t>
            </a:r>
          </a:p>
          <a:p>
            <a:pPr algn="just"/>
            <a:r>
              <a:rPr lang="ru-RU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- установленный тариф на 1 поездку на пассажирском транспорте по внутрирайонному и междугороднему маршрутам (руб.):</a:t>
            </a:r>
          </a:p>
          <a:p>
            <a:pPr algn="just"/>
            <a:r>
              <a:rPr lang="ru-RU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внутрирайонному – руб. (за пас./км) : </a:t>
            </a:r>
            <a:r>
              <a:rPr lang="ru-RU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-1,96, 2018 – 2,07,  2019 -2,22  </a:t>
            </a:r>
            <a:r>
              <a:rPr lang="ru-RU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междугородному – (за пас./км); 2012 – </a:t>
            </a:r>
            <a:r>
              <a:rPr lang="ru-RU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2017 – 1,96, 2018 – 2,07, 2019 – 2,22.</a:t>
            </a:r>
            <a:endParaRPr lang="ru-RU" sz="1600" dirty="0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4375" y="84138"/>
            <a:ext cx="26352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ИНФРАСТРУКТУРА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http://img.rian.ru/images/10722/94/107229430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4513" y="271463"/>
            <a:ext cx="799306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.4. Присоединенная мощность потребителей электроэнергии (МВт.):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824" name="Group 4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833871"/>
              </p:ext>
            </p:extLst>
          </p:nvPr>
        </p:nvGraphicFramePr>
        <p:xfrm>
          <a:off x="468313" y="2133600"/>
          <a:ext cx="8280400" cy="2862264"/>
        </p:xfrm>
        <a:graphic>
          <a:graphicData uri="http://schemas.openxmlformats.org/drawingml/2006/table">
            <a:tbl>
              <a:tblPr/>
              <a:tblGrid>
                <a:gridCol w="3975100"/>
                <a:gridCol w="935037"/>
                <a:gridCol w="649288"/>
                <a:gridCol w="647700"/>
                <a:gridCol w="633412"/>
                <a:gridCol w="719138"/>
                <a:gridCol w="72072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                 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Показатели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Ед. изм.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                          C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жиженный газ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За год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тыс. куб. м.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24,2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24,2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23,9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23,5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23,5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За сутки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тыс. куб. м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0,059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0,059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0,059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                       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Природный газ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5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За год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тыс. куб. м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 Light" pitchFamily="34" charset="0"/>
                        </a:rPr>
                        <a:t>1409,026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 Light" pitchFamily="34" charset="0"/>
                        </a:rPr>
                        <a:t>14235,0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 Light" pitchFamily="34" charset="0"/>
                        </a:rPr>
                        <a:t>14347,0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 Light" pitchFamily="34" charset="0"/>
                        </a:rPr>
                        <a:t>14442,0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 Light" pitchFamily="34" charset="0"/>
                        </a:rPr>
                        <a:t>14547,0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За сутки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тыс. куб. м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 Light" pitchFamily="34" charset="0"/>
                        </a:rPr>
                        <a:t>38,6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 Light" pitchFamily="34" charset="0"/>
                        </a:rPr>
                        <a:t>39,0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 Light" pitchFamily="34" charset="0"/>
                        </a:rPr>
                        <a:t>39,3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 Light" pitchFamily="34" charset="0"/>
                        </a:rPr>
                        <a:t>39,8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 Light" pitchFamily="34" charset="0"/>
                        </a:rPr>
                        <a:t>40,1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Одиночное протяжение уличной газовой сети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м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 Light" pitchFamily="34" charset="0"/>
                        </a:rPr>
                        <a:t>198,7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 Light" pitchFamily="34" charset="0"/>
                        </a:rPr>
                        <a:t>198,7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 Light" pitchFamily="34" charset="0"/>
                        </a:rPr>
                        <a:t>198,7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 Light" pitchFamily="34" charset="0"/>
                        </a:rPr>
                        <a:t>198,7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 Light" pitchFamily="34" charset="0"/>
                        </a:rPr>
                        <a:t>198,7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Количество не газифицированных населенных пунктов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ед.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 Light" pitchFamily="34" charset="0"/>
                        </a:rPr>
                        <a:t>34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 Light" pitchFamily="34" charset="0"/>
                        </a:rPr>
                        <a:t>34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 Light" pitchFamily="34" charset="0"/>
                        </a:rPr>
                        <a:t>34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 Light" pitchFamily="34" charset="0"/>
                        </a:rPr>
                        <a:t>34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 Light" pitchFamily="34" charset="0"/>
                        </a:rPr>
                        <a:t>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57288" y="1663700"/>
            <a:ext cx="255428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.5. Потребление газа:</a:t>
            </a:r>
          </a:p>
        </p:txBody>
      </p:sp>
      <p:graphicFrame>
        <p:nvGraphicFramePr>
          <p:cNvPr id="29833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866899"/>
              </p:ext>
            </p:extLst>
          </p:nvPr>
        </p:nvGraphicFramePr>
        <p:xfrm>
          <a:off x="468313" y="908050"/>
          <a:ext cx="8304212" cy="773113"/>
        </p:xfrm>
        <a:graphic>
          <a:graphicData uri="http://schemas.openxmlformats.org/drawingml/2006/table">
            <a:tbl>
              <a:tblPr/>
              <a:tblGrid>
                <a:gridCol w="4319587"/>
                <a:gridCol w="647700"/>
                <a:gridCol w="720725"/>
                <a:gridCol w="647700"/>
                <a:gridCol w="647700"/>
                <a:gridCol w="648667"/>
                <a:gridCol w="672133"/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Показатели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Ед. изм.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2018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2019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2020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2021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Присоединенная мощность потребителей электроэнергии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МВт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46,0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46,0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46,0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46,0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46,0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Резервная мощность потребителей электроэнергии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</a:rPr>
                        <a:t>МВт.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5,6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5,6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767638" y="498475"/>
            <a:ext cx="1042987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Таблица 1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75575" y="1724025"/>
            <a:ext cx="104298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Таблица 1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8" descr="http://ufatut.ru/uploads/images/00/07/63/2012/11/06/15e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297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395288" y="404813"/>
            <a:ext cx="7129462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800" b="1" i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4.7. Финансовые организации (включая филиалы)</a:t>
            </a:r>
          </a:p>
          <a:p>
            <a:r>
              <a:rPr lang="ru-RU" sz="160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- количество  банков (ед.): 2</a:t>
            </a:r>
          </a:p>
          <a:p>
            <a:r>
              <a:rPr lang="ru-RU" sz="160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- название банков, адрес: </a:t>
            </a:r>
          </a:p>
          <a:p>
            <a:r>
              <a:rPr lang="ru-RU" sz="160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1) Универсальный дополнительный офис 8644/0782 Бийского ОСБ Алтайское отделение № 8644 ПАО «Сбербанк России»;</a:t>
            </a:r>
          </a:p>
          <a:p>
            <a:r>
              <a:rPr lang="ru-RU" sz="160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2)  Мини офис ПАО «Совкомбанк», с. Троицкое, просп. Ленина, 19.</a:t>
            </a:r>
          </a:p>
        </p:txBody>
      </p:sp>
      <p:sp>
        <p:nvSpPr>
          <p:cNvPr id="16388" name="Прямоугольник 2"/>
          <p:cNvSpPr>
            <a:spLocks noChangeArrowheads="1"/>
          </p:cNvSpPr>
          <p:nvPr/>
        </p:nvSpPr>
        <p:spPr bwMode="auto">
          <a:xfrm>
            <a:off x="900113" y="3573463"/>
            <a:ext cx="78676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800" b="1" i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4.8. Страховые компании</a:t>
            </a:r>
          </a:p>
          <a:p>
            <a:pPr algn="just"/>
            <a:r>
              <a:rPr lang="ru-RU" sz="16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- количество страховых компаний: </a:t>
            </a:r>
            <a:r>
              <a:rPr lang="ru-RU" sz="1600" dirty="0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- название страховых компаний: </a:t>
            </a:r>
          </a:p>
          <a:p>
            <a:pPr algn="just"/>
            <a:r>
              <a:rPr lang="ru-RU" sz="16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   1) Алтайский филиал ООО СМК «</a:t>
            </a:r>
            <a:r>
              <a:rPr lang="ru-RU" sz="16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Ресо</a:t>
            </a:r>
            <a:r>
              <a:rPr lang="ru-RU" sz="16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– мед» в Троицком районе, с . Троицкое, ул. Ленина, 6</a:t>
            </a:r>
            <a:r>
              <a:rPr lang="ru-RU" sz="1600" dirty="0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   2)САО «</a:t>
            </a:r>
            <a:r>
              <a:rPr lang="ru-RU" sz="1600" dirty="0" err="1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Ресо</a:t>
            </a:r>
            <a:r>
              <a:rPr lang="ru-RU" sz="1600" dirty="0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Гарантия» в Троицком районе, с . Троицкое, ул. Ленина, 6;</a:t>
            </a:r>
          </a:p>
          <a:p>
            <a:pPr algn="just"/>
            <a:r>
              <a:rPr lang="ru-RU" sz="1600" dirty="0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   3) </a:t>
            </a:r>
            <a:r>
              <a:rPr lang="ru-RU" sz="16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Алтайский филиал ООО НСГ «</a:t>
            </a:r>
            <a:r>
              <a:rPr lang="ru-RU" sz="16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Росэнерго</a:t>
            </a:r>
            <a:r>
              <a:rPr lang="ru-RU" sz="16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с. Троицкое пер. Пролетарский, 3, с. Троицкое ул. 60 лет Октября, 43</a:t>
            </a:r>
            <a:endParaRPr lang="ru-RU" sz="1600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 4) МС – Капитал с.Троицкое</a:t>
            </a:r>
            <a:r>
              <a:rPr lang="ru-RU" sz="16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, пер. Пролетарский, 3;</a:t>
            </a:r>
          </a:p>
          <a:p>
            <a:pPr algn="just"/>
            <a:r>
              <a:rPr lang="ru-RU" sz="1600" dirty="0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Рисунок 2" descr="http://www.buyutec.net/data/media/29/vadide-su-birikinti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388" y="119063"/>
            <a:ext cx="8810625" cy="6667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800" b="1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5. ПРИОРИТЕТНЫЕ НАПРАВЛЕНИЯ РАЗВИТИЯ ТРОИЦКОГО РАЙОНА</a:t>
            </a:r>
          </a:p>
          <a:p>
            <a:pPr algn="ctr"/>
            <a:endParaRPr lang="ru-RU" sz="800" b="1" dirty="0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     Основное производственное направление экономики Троицкого района – сельское хозяйство. В районе имеются достаточные резервы для наращивания производства агропродовольственной экологически чистой продукции. Для успешного развития сельскохозяйственной отрасли района  необходимо продолжить техническую и технологическую модернизацию сельскохозяйственного производства, расширение сферы животноводческой отрасли (свиноводства, животноводства -  молочного и мясного направления). 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     Несмотря на то, что в 2015 году открытым акционерным обществом «</a:t>
            </a:r>
            <a:r>
              <a:rPr lang="ru-RU" sz="1600" dirty="0" err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Макфа</a:t>
            </a:r>
            <a:r>
              <a:rPr lang="ru-RU" sz="16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» введен в эксплуатацию комплекс зданий и сооружений для приема, хранения и переработки крупы в с. Троицкое (проектная мощность  крупозавода 100 тонн крупы в сутки), в районе существует необходимость в предприятиях пищевой и перерабатывающей промышленности.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      Внимание инвесторов могут привлечь свободные инвестиционные площадки, такие как -здание склада для хранения фуража, здание ремонтной мастерской, здание фельдшерско-акушерского </a:t>
            </a:r>
            <a:r>
              <a:rPr lang="ru-RU" sz="1600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пункта; </a:t>
            </a:r>
            <a:r>
              <a:rPr lang="ru-RU" sz="16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земельные участки с расположенными на них фундаментами зданий телятников; земельные участки под строительство тепличного комплекса, комбикормового завода, различных животноводческих комплексов.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      Рынками сбыта продукции сельского хозяйства могут стать не только потребители Алтайского края - города Барнаул, Бийск, курорты города Белокуриха, туристические и придорожные комплексы, но и соседние регионы: Кемеровская область, Республика Алтай. 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     Удобное географическое положение – близость городов Барнаула, Бийска и Белокурихи, автомобильные трассы, проходящие через район, всё это создает предпосылки для развития промышленности, сельского хозяйства, предпринимательства в сфере торговли, услуг, общественного питания, мелкотоварного производства, придорожного сервиса. 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     По Троицкому району проходит туристический маршрут «Большое Золотое кольцо Алтая».     </a:t>
            </a:r>
          </a:p>
          <a:p>
            <a:pPr algn="just">
              <a:lnSpc>
                <a:spcPct val="90000"/>
              </a:lnSpc>
            </a:pPr>
            <a:r>
              <a:rPr lang="ru-RU" sz="16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Район обладает туристско-рекреационным потенциалом для комплексного развития сферы туризма (охота, рыбалка, дайвинг, пляжный туризм). Сибирское общество охотников и рыболовов в Троицком районе на протяжении многих лет активно развивает охотничий туризм и спортивную рыбалку. Однако, существующих охотничьих баз и баз отдыха не достаточно, в районе практически отсутствует придорожный сервис, отсутствуют мотели и кемпинги.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3EBFF"/>
            </a:gs>
            <a:gs pos="100000">
              <a:srgbClr val="B3EBFF">
                <a:gamma/>
                <a:shade val="98039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619250" y="333375"/>
            <a:ext cx="59769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ПРИЛОЖЕНИЕ №1</a:t>
            </a:r>
          </a:p>
          <a:p>
            <a:pPr algn="ctr">
              <a:spcBef>
                <a:spcPct val="50000"/>
              </a:spcBef>
            </a:pPr>
            <a:r>
              <a:rPr lang="ru-RU"/>
              <a:t>ИНФОРМАЦИЯ  ОБ  </a:t>
            </a:r>
            <a:r>
              <a:rPr lang="ru-RU" smtClean="0"/>
              <a:t>ИНВЕСТИЦИОННЫХ ПРОЕКТАХ</a:t>
            </a: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593914"/>
              </p:ext>
            </p:extLst>
          </p:nvPr>
        </p:nvGraphicFramePr>
        <p:xfrm>
          <a:off x="251520" y="1124744"/>
          <a:ext cx="8640958" cy="561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7350"/>
                <a:gridCol w="512905"/>
                <a:gridCol w="1075608"/>
                <a:gridCol w="709601"/>
                <a:gridCol w="709601"/>
                <a:gridCol w="882023"/>
                <a:gridCol w="794256"/>
                <a:gridCol w="709601"/>
                <a:gridCol w="709601"/>
                <a:gridCol w="970412"/>
              </a:tblGrid>
              <a:tr h="2055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проекта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Отрасль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Местоположение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Реализуемый/планируемый к реализации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Цель проекта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Форма участия государства в проекте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Этапы и сроки реализации проекта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Общий объем инвестиций, млн. руб.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Источник финансирования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Сведения об инвесторе (наименование, ИНН, место регистрации)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</a:tr>
              <a:tr h="356136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Распределительный газопровод в п. Октябрьский Троицкого района Алтайского края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ЖКХ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Алтайский край, Троицкий район, </a:t>
                      </a:r>
                      <a:r>
                        <a:rPr lang="ru-RU" sz="1000" dirty="0" err="1" smtClean="0">
                          <a:effectLst/>
                        </a:rPr>
                        <a:t>п.Октябрьский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реализуемый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Строительство генетического центра "Корова и теленок" на 2000 голов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2022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13,95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Средства, федерального,</a:t>
                      </a:r>
                      <a:r>
                        <a:rPr lang="ru-RU" sz="1000" baseline="0" dirty="0" smtClean="0">
                          <a:effectLst/>
                        </a:rPr>
                        <a:t> краевого, местного  бюджета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Администрация</a:t>
                      </a:r>
                      <a:r>
                        <a:rPr lang="ru-RU" sz="1000" baseline="0" dirty="0" smtClean="0">
                          <a:effectLst/>
                        </a:rPr>
                        <a:t> района, ИНН- 2281001730, Алтайский край, Троицкий район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862064"/>
              </p:ext>
            </p:extLst>
          </p:nvPr>
        </p:nvGraphicFramePr>
        <p:xfrm>
          <a:off x="251521" y="188640"/>
          <a:ext cx="8640958" cy="6408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7350"/>
                <a:gridCol w="512904"/>
                <a:gridCol w="1075609"/>
                <a:gridCol w="709601"/>
                <a:gridCol w="709601"/>
                <a:gridCol w="882024"/>
                <a:gridCol w="794256"/>
                <a:gridCol w="709601"/>
                <a:gridCol w="709601"/>
                <a:gridCol w="970411"/>
              </a:tblGrid>
              <a:tr h="2345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проекта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Отрасль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Местоположение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Реализуемый/планируемый к реализации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Цель проекта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Форма участия государства в проекте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Этапы и сроки реализации проекта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Общий объем инвестиций, млн. руб.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Источник финансирования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Сведения об инвесторе (наименование, ИНН, место регистрации)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</a:tr>
              <a:tr h="406360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Строительство склада готовой продукции, элеватора (2 очередь строительства) по адресу: с. Троицкое, ул. Линейная, 43 </a:t>
                      </a:r>
                      <a:endParaRPr lang="ru-RU" sz="90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Производство муки из зерновых культур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с. Троицкое, ул. Линейная, 43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реализуемый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Строительство склада готовой продукции, элеватора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2020-2022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6,8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Собственные средства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АО «МАКФА» ИНН 7432015885, г. Москва, пер. </a:t>
                      </a:r>
                      <a:r>
                        <a:rPr lang="ru-RU" sz="1000" dirty="0" err="1">
                          <a:effectLst/>
                        </a:rPr>
                        <a:t>Вспольный</a:t>
                      </a:r>
                      <a:r>
                        <a:rPr lang="ru-RU" sz="1000" dirty="0">
                          <a:effectLst/>
                        </a:rPr>
                        <a:t>, д. 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06078"/>
              </p:ext>
            </p:extLst>
          </p:nvPr>
        </p:nvGraphicFramePr>
        <p:xfrm>
          <a:off x="251522" y="188640"/>
          <a:ext cx="8568949" cy="6408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4959"/>
                <a:gridCol w="525525"/>
                <a:gridCol w="1046727"/>
                <a:gridCol w="703992"/>
                <a:gridCol w="703992"/>
                <a:gridCol w="875050"/>
                <a:gridCol w="787978"/>
                <a:gridCol w="703992"/>
                <a:gridCol w="703992"/>
                <a:gridCol w="962742"/>
              </a:tblGrid>
              <a:tr h="2345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проекта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Отрасль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Местоположение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Реализуемый/планируемый к реализации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Цель проекта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Форма участия государства в проекте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Этапы и сроки реализации проекта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Общий объем инвестиций, млн. руб.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Источник финансирования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Сведения об инвесторе (наименование, ИНН, место регистрации)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</a:tr>
              <a:tr h="406360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</a:t>
                      </a:r>
                      <a:r>
                        <a:rPr lang="ru-RU" sz="1000" dirty="0" smtClean="0">
                          <a:effectLst/>
                        </a:rPr>
                        <a:t>Обновление материально - технической базы на АО "</a:t>
                      </a:r>
                      <a:r>
                        <a:rPr lang="ru-RU" sz="1000" dirty="0" err="1" smtClean="0">
                          <a:effectLst/>
                        </a:rPr>
                        <a:t>Макфа"по</a:t>
                      </a:r>
                      <a:r>
                        <a:rPr lang="ru-RU" sz="1000" dirty="0" smtClean="0">
                          <a:effectLst/>
                        </a:rPr>
                        <a:t> адресу: с. Троицкое, ул. Линейная, 43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Производство муки из зерновых культур</a:t>
                      </a:r>
                      <a:endParaRPr lang="ru-RU" sz="1000" dirty="0">
                        <a:effectLst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Алтайский край Троицкий район с. Троицкое ул. Линейная, 43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реализуемый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Обновление материально - технической базы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2022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6,6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Собственные средства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АО «МАКФА» ИНН 7432015885, г. Москва, пер. </a:t>
                      </a:r>
                      <a:r>
                        <a:rPr lang="ru-RU" sz="1000" dirty="0" err="1" smtClean="0">
                          <a:effectLst/>
                        </a:rPr>
                        <a:t>Вспольный</a:t>
                      </a:r>
                      <a:r>
                        <a:rPr lang="ru-RU" sz="1000" dirty="0" smtClean="0">
                          <a:effectLst/>
                        </a:rPr>
                        <a:t>, д. 5</a:t>
                      </a:r>
                      <a:endParaRPr lang="ru-RU" sz="1000" dirty="0">
                        <a:effectLst/>
                      </a:endParaRPr>
                    </a:p>
                  </a:txBody>
                  <a:tcPr marL="54934" marR="54934" marT="0" marB="0" vert="vert2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3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Location of Troitsky District (Altai Krai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395288" y="104775"/>
            <a:ext cx="8353425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 algn="ctr">
              <a:buFontTx/>
              <a:buAutoNum type="arabicPeriod"/>
            </a:pPr>
            <a:r>
              <a:rPr lang="ru-RU" sz="2000" b="1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ОБЩАЯ ХАРАКТЕРИСТИКА</a:t>
            </a:r>
          </a:p>
          <a:p>
            <a:pPr marL="228600" indent="-228600" algn="ctr">
              <a:buFontTx/>
              <a:buAutoNum type="arabicPeriod"/>
            </a:pPr>
            <a:endParaRPr lang="ru-RU" sz="800" dirty="0">
              <a:solidFill>
                <a:srgbClr val="604A7B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/>
            <a:r>
              <a:rPr lang="ru-RU" sz="1800" b="1" i="1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        1.1. Наименование муниципального образования: Троицкий район Алтайского края.</a:t>
            </a:r>
          </a:p>
          <a:p>
            <a:pPr marL="228600" indent="-228600" algn="just"/>
            <a:r>
              <a:rPr lang="ru-RU" sz="1700" u="sng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Троицкий район</a:t>
            </a:r>
            <a:r>
              <a:rPr lang="ru-RU" sz="17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образован в 1924 году. Район расположен в центральной части Алтайского края. Административный центр района – с. Троицкое. По территории района проходит автомобильная трасса  М 52 «Новосибирск - Бийск - Ташанта», трассы регионального значения и железнодорожная ветка Алтайская - Бийск. Железнодорожной станция Большая речка находится в с. Троицкое.</a:t>
            </a:r>
          </a:p>
          <a:p>
            <a:pPr marL="228600" indent="-228600" algn="just"/>
            <a:r>
              <a:rPr lang="ru-RU" sz="17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В состав района входят 11 муниципальных образований (сельских поселений), объединяющих 38 населённых пункта. Общая численность населения района составляет </a:t>
            </a:r>
            <a:r>
              <a:rPr lang="ru-RU" sz="1700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21,7 </a:t>
            </a:r>
            <a:r>
              <a:rPr lang="ru-RU" sz="17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тысяч человек. </a:t>
            </a:r>
          </a:p>
          <a:p>
            <a:pPr marL="228600" indent="-228600" algn="just"/>
            <a:r>
              <a:rPr lang="ru-RU" sz="1700" i="1" u="sng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Исторические особенности района</a:t>
            </a:r>
            <a:r>
              <a:rPr lang="ru-RU" sz="1700" i="1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28600" indent="-228600" algn="just"/>
            <a:r>
              <a:rPr lang="ru-RU" sz="17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Первыми русскими людьми, побывавшими в бассейне р. Большой речки, были казаки и другие служивые люди, приходившие сюда со второй половины </a:t>
            </a:r>
            <a:r>
              <a:rPr lang="en-US" sz="17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17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века. Первым населенным пунктом на реке Большая речка является д. Большая Речка. Наиболее ранним документом, в котором удалось найти название новой деревни, является роспись крестьян по сотням, составленная в 1761 году. Третьим по времени возникновения населенным пунктом является село Гордеевка. Это была редкая попытка создания помещичьей деревни. Эти и другие села входили в состав </a:t>
            </a:r>
            <a:r>
              <a:rPr lang="ru-RU" sz="17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Большереченского</a:t>
            </a:r>
            <a:r>
              <a:rPr lang="ru-RU" sz="17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района, переименованного в 1933 году в Троицкий район. </a:t>
            </a:r>
          </a:p>
          <a:p>
            <a:pPr marL="228600" indent="-228600" algn="just"/>
            <a:r>
              <a:rPr lang="ru-RU" sz="17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Археологи обнаружили на территории района, главным образом, на территории </a:t>
            </a:r>
            <a:r>
              <a:rPr lang="ru-RU" sz="1700" dirty="0" err="1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большереченского</a:t>
            </a:r>
            <a:r>
              <a:rPr lang="ru-RU" sz="17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бассейна, стоянки первобытного человека. Эти стоянки относятся к эпохе неолита, люди здесь жили со второй половины </a:t>
            </a:r>
            <a:r>
              <a:rPr lang="en-US" sz="17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7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 тыс. до н.э.</a:t>
            </a:r>
          </a:p>
          <a:p>
            <a:pPr marL="228600" indent="-228600"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253627"/>
              </p:ext>
            </p:extLst>
          </p:nvPr>
        </p:nvGraphicFramePr>
        <p:xfrm>
          <a:off x="251517" y="188640"/>
          <a:ext cx="8640962" cy="648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5694"/>
                <a:gridCol w="802115"/>
                <a:gridCol w="890749"/>
                <a:gridCol w="716623"/>
                <a:gridCol w="716623"/>
                <a:gridCol w="716623"/>
                <a:gridCol w="716623"/>
                <a:gridCol w="716623"/>
                <a:gridCol w="619816"/>
                <a:gridCol w="1429473"/>
              </a:tblGrid>
              <a:tr h="2371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проекта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Отрасль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Местоположение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Реализуемый/планируемый к реализации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Цель проекта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Форма участия государства в проекте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Этапы и сроки реализации проекта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Общий объем инвестиций, млн. руб.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Источник финансирования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Сведения об инвесторе (наименование, ИНН, место регистрации)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</a:tr>
              <a:tr h="410926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Распределительный газопровод в с. Заводское Троицкого района Алтайского края (1-я очередь)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ЖКХ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Алтайский край, Троицкий район, с. Заводское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реализуемый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строительство газопроводных сетей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2019-2023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45,6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Средства федерального , краевого и местного бюджета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Администрация района, ИНН- 2281001730, Алтайский край, Троицкий район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9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389039"/>
              </p:ext>
            </p:extLst>
          </p:nvPr>
        </p:nvGraphicFramePr>
        <p:xfrm>
          <a:off x="251521" y="188640"/>
          <a:ext cx="8640958" cy="648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3729"/>
                <a:gridCol w="589809"/>
                <a:gridCol w="1119274"/>
                <a:gridCol w="609207"/>
                <a:gridCol w="915245"/>
                <a:gridCol w="805330"/>
                <a:gridCol w="805330"/>
                <a:gridCol w="805330"/>
                <a:gridCol w="702599"/>
                <a:gridCol w="1015105"/>
              </a:tblGrid>
              <a:tr h="2371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2140" algn="l"/>
                        </a:tabLst>
                      </a:pPr>
                      <a:r>
                        <a:rPr lang="ru-RU" sz="1000" dirty="0">
                          <a:effectLst/>
                        </a:rPr>
                        <a:t>Наименование проекта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2140" algn="l"/>
                        </a:tabLst>
                      </a:pPr>
                      <a:r>
                        <a:rPr lang="ru-RU" sz="1000">
                          <a:effectLst/>
                        </a:rPr>
                        <a:t>Отрасль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2140" algn="l"/>
                        </a:tabLst>
                      </a:pPr>
                      <a:r>
                        <a:rPr lang="ru-RU" sz="1000">
                          <a:effectLst/>
                        </a:rPr>
                        <a:t>Местоположение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2140" algn="l"/>
                        </a:tabLst>
                      </a:pPr>
                      <a:r>
                        <a:rPr lang="ru-RU" sz="1000">
                          <a:effectLst/>
                        </a:rPr>
                        <a:t>Реализуемый/планируемый к реализации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2140" algn="l"/>
                        </a:tabLst>
                      </a:pPr>
                      <a:r>
                        <a:rPr lang="ru-RU" sz="1000">
                          <a:effectLst/>
                        </a:rPr>
                        <a:t>Цель проекта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2140" algn="l"/>
                        </a:tabLst>
                      </a:pPr>
                      <a:r>
                        <a:rPr lang="ru-RU" sz="1000">
                          <a:effectLst/>
                        </a:rPr>
                        <a:t>Форма участия государства в проекте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2140" algn="l"/>
                        </a:tabLst>
                      </a:pPr>
                      <a:r>
                        <a:rPr lang="ru-RU" sz="1000">
                          <a:effectLst/>
                        </a:rPr>
                        <a:t>Этапы и сроки реализации проекта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2140" algn="l"/>
                        </a:tabLst>
                      </a:pPr>
                      <a:r>
                        <a:rPr lang="ru-RU" sz="1000">
                          <a:effectLst/>
                        </a:rPr>
                        <a:t>Общий объем инвестиций, млн. руб.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2140" algn="l"/>
                        </a:tabLst>
                      </a:pPr>
                      <a:r>
                        <a:rPr lang="ru-RU" sz="1000">
                          <a:effectLst/>
                        </a:rPr>
                        <a:t>Источник финансирования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2140" algn="l"/>
                        </a:tabLst>
                      </a:pPr>
                      <a:r>
                        <a:rPr lang="ru-RU" sz="1000">
                          <a:effectLst/>
                        </a:rPr>
                        <a:t>Сведения об инвесторе (наименование, ИНН, место регистрации)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/>
                </a:tc>
              </a:tr>
              <a:tr h="4109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214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Троицкий район, с. Заводское, строительство средней общеобразовательной школы на 140 учащихся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214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образование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2140" algn="l"/>
                        </a:tabLst>
                      </a:pPr>
                      <a:r>
                        <a:rPr lang="ru-RU" sz="900" dirty="0" smtClean="0">
                          <a:effectLst/>
                        </a:rPr>
                        <a:t>Алтайский край, Троицкий район, с. Заводское, ул. 50 лет Октября, 2з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2140" algn="l"/>
                        </a:tabLst>
                      </a:pPr>
                      <a:r>
                        <a:rPr lang="ru-RU" sz="1000">
                          <a:effectLst/>
                        </a:rPr>
                        <a:t>реализуемый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214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Автономный источник теплоснабжения школы  в п. </a:t>
                      </a:r>
                      <a:r>
                        <a:rPr lang="ru-RU" sz="1000" dirty="0" err="1" smtClean="0">
                          <a:effectLst/>
                        </a:rPr>
                        <a:t>Гордеевский</a:t>
                      </a:r>
                      <a:r>
                        <a:rPr lang="ru-RU" sz="1000" dirty="0" smtClean="0">
                          <a:effectLst/>
                        </a:rPr>
                        <a:t> Троицкого района Алтайского края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2140" algn="l"/>
                        </a:tabLs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214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2021 - 2022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214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308,56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2140" algn="l"/>
                        </a:tabLst>
                      </a:pPr>
                      <a:r>
                        <a:rPr lang="ru-RU" sz="1000" dirty="0" smtClean="0">
                          <a:effectLst/>
                        </a:rPr>
                        <a:t>Краевой  бюджет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2140" algn="l"/>
                        </a:tabLs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Администрация района, ИНН- 2281001730, Алтайский край, Троицкий район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82140" algn="l"/>
                        </a:tabLs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34" marR="54934" marT="0" marB="0" vert="vert27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390525" y="115888"/>
            <a:ext cx="82565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ПРИЛОЖЕНИЕ  2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к инвестиционному паспорту Троицкого района</a:t>
            </a:r>
            <a:endParaRPr lang="ru-RU" sz="1600" b="1">
              <a:latin typeface="Calibri" pitchFamily="34" charset="0"/>
            </a:endParaRPr>
          </a:p>
          <a:p>
            <a:pPr algn="ctr"/>
            <a:r>
              <a:rPr lang="ru-RU" sz="1800" b="1">
                <a:latin typeface="Calibri" pitchFamily="34" charset="0"/>
              </a:rPr>
              <a:t>ПАСПОРТ</a:t>
            </a:r>
            <a:endParaRPr lang="ru-RU" sz="1800">
              <a:latin typeface="Calibri" pitchFamily="34" charset="0"/>
            </a:endParaRPr>
          </a:p>
          <a:p>
            <a:pPr algn="ctr"/>
            <a:r>
              <a:rPr lang="ru-RU" sz="1800" b="1">
                <a:latin typeface="Calibri" pitchFamily="34" charset="0"/>
              </a:rPr>
              <a:t>инвестиционной (промышленной) площадки (</a:t>
            </a:r>
            <a:r>
              <a:rPr lang="en-US" sz="1800" b="1">
                <a:latin typeface="Calibri" pitchFamily="34" charset="0"/>
              </a:rPr>
              <a:t>green field</a:t>
            </a:r>
            <a:r>
              <a:rPr lang="ru-RU" sz="1800" b="1">
                <a:latin typeface="Calibri" pitchFamily="34" charset="0"/>
              </a:rPr>
              <a:t>)</a:t>
            </a:r>
            <a:endParaRPr lang="ru-RU" sz="1800">
              <a:latin typeface="Calibri" pitchFamily="34" charset="0"/>
            </a:endParaRPr>
          </a:p>
        </p:txBody>
      </p:sp>
      <p:graphicFrame>
        <p:nvGraphicFramePr>
          <p:cNvPr id="20580" name="Group 100"/>
          <p:cNvGraphicFramePr>
            <a:graphicFrameLocks noGrp="1"/>
          </p:cNvGraphicFramePr>
          <p:nvPr/>
        </p:nvGraphicFramePr>
        <p:xfrm>
          <a:off x="323850" y="1412875"/>
          <a:ext cx="8328025" cy="5303838"/>
        </p:xfrm>
        <a:graphic>
          <a:graphicData uri="http://schemas.openxmlformats.org/drawingml/2006/table">
            <a:tbl>
              <a:tblPr/>
              <a:tblGrid>
                <a:gridCol w="360363"/>
                <a:gridCol w="1150937"/>
                <a:gridCol w="792163"/>
                <a:gridCol w="215900"/>
                <a:gridCol w="1368425"/>
                <a:gridCol w="2305050"/>
                <a:gridCol w="2135187"/>
              </a:tblGrid>
              <a:tr h="350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Характеристики инвестиционной площадки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значений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Значение (заполняется МО)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Область применения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промышленная, здравоохранение, недропользование, сельскохозяйственная, туристско-рекреационная, жилищное строительство,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</a:rPr>
                        <a:t>Строительство комбикормового завода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Промышленная  площадка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Местоположение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райцентра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г.Барнаула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Адрес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659840, Алтайский край, Троицкий район, с. Троицкое. На расстоянии 1 км в восточном направлении от с. Троицкое.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Площадь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кв.м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Категория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промышленного назначения, сельскохозяйственного назначения, свободные земли, земли запаса, земли населенных пунктов, земли населенных пунктов (аренда), земли населенных пунктов (собственность), лесной фонд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сельскохозяйственного назначения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Рельеф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ровный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Перепад высот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 (м)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 расширения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Инженерная и транспортная инфраструктура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Ближайшая  авто трасса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федерального, регионального, местного значения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Автомобильная федеральная дорога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 – 256 «Чуйский тракт»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Железнодорожная ветка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Большая речка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узловая, пассажирская и др.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пассажирская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97" name="Group 93"/>
          <p:cNvGraphicFramePr>
            <a:graphicFrameLocks noGrp="1"/>
          </p:cNvGraphicFramePr>
          <p:nvPr/>
        </p:nvGraphicFramePr>
        <p:xfrm>
          <a:off x="323850" y="404813"/>
          <a:ext cx="8424863" cy="5741989"/>
        </p:xfrm>
        <a:graphic>
          <a:graphicData uri="http://schemas.openxmlformats.org/drawingml/2006/table">
            <a:tbl>
              <a:tblPr/>
              <a:tblGrid>
                <a:gridCol w="315913"/>
                <a:gridCol w="1123950"/>
                <a:gridCol w="1079500"/>
                <a:gridCol w="1944687"/>
                <a:gridCol w="2520950"/>
                <a:gridCol w="1439863"/>
              </a:tblGrid>
              <a:tr h="346075">
                <a:tc rowSpan="1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Коммунальная инфраструктура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 природный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газификация с какого года или в каком году планируется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магистрального газопровода высокого давления с указанием показателя давления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км, 12 кгс/кв. см.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 газораспределительной 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Электроэнергия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напряжение на ближайшей ЛЭП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к ЛЭП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электроподстанции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Теплоснабжение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теплоснабжения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Водоснабжение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водоснабжения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водонапорной башни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бурение скважин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бурение скважины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Водоотведение (централизованное)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водоотведения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Связь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зоны покрытия операторов мобильной связи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Находится в зоне покрытия операторов мобильной связи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телефонная связь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Интернет (проводной, беспроводной)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7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656752"/>
              </p:ext>
            </p:extLst>
          </p:nvPr>
        </p:nvGraphicFramePr>
        <p:xfrm>
          <a:off x="468313" y="620713"/>
          <a:ext cx="8424862" cy="2256474"/>
        </p:xfrm>
        <a:graphic>
          <a:graphicData uri="http://schemas.openxmlformats.org/drawingml/2006/table">
            <a:tbl>
              <a:tblPr/>
              <a:tblGrid>
                <a:gridCol w="314325"/>
                <a:gridCol w="4149725"/>
                <a:gridCol w="2519362"/>
                <a:gridCol w="1441450"/>
              </a:tblGrid>
              <a:tr h="2301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Условия освоения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Долгосрочная аренда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краткосрочная аренда, долгосрочная аренда, выкуп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Межевание земельного участка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проведено, не проведено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Обременения, в т.ч. сервитуты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Контакты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ФИО контактного лица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Вишнякова Екатерина Алексеевна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09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 (номер должен начинаться с +7, 385, код муниципального образования, а затем непосредственный контактный номер)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+7-385-34-22-3-46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trokomfin@bk.ru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468313" y="188913"/>
            <a:ext cx="835183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>
                <a:latin typeface="Calibri" pitchFamily="34" charset="0"/>
              </a:rPr>
              <a:t>ПРИЛОЖЕНИЕ  2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к инвестиционному паспорту Троицкого района</a:t>
            </a:r>
            <a:endParaRPr lang="en-US" b="1">
              <a:latin typeface="Calibri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ru-RU" b="1">
                <a:latin typeface="Calibri" pitchFamily="34" charset="0"/>
              </a:rPr>
              <a:t>ПАСПОРТ</a:t>
            </a:r>
            <a:endParaRPr lang="ru-RU">
              <a:latin typeface="Calibri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ru-RU" b="1">
                <a:latin typeface="Calibri" pitchFamily="34" charset="0"/>
              </a:rPr>
              <a:t>инвестиционной (промышленной) площадки (</a:t>
            </a:r>
            <a:r>
              <a:rPr lang="en-US" b="1">
                <a:latin typeface="Calibri" pitchFamily="34" charset="0"/>
              </a:rPr>
              <a:t>green field</a:t>
            </a:r>
            <a:r>
              <a:rPr lang="ru-RU" b="1">
                <a:latin typeface="Calibri" pitchFamily="34" charset="0"/>
              </a:rPr>
              <a:t>)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23639" name="Group 87"/>
          <p:cNvGraphicFramePr>
            <a:graphicFrameLocks noGrp="1"/>
          </p:cNvGraphicFramePr>
          <p:nvPr/>
        </p:nvGraphicFramePr>
        <p:xfrm>
          <a:off x="468313" y="1135063"/>
          <a:ext cx="8329612" cy="5728018"/>
        </p:xfrm>
        <a:graphic>
          <a:graphicData uri="http://schemas.openxmlformats.org/drawingml/2006/table">
            <a:tbl>
              <a:tblPr/>
              <a:tblGrid>
                <a:gridCol w="360362"/>
                <a:gridCol w="1152525"/>
                <a:gridCol w="792163"/>
                <a:gridCol w="215900"/>
                <a:gridCol w="1368425"/>
                <a:gridCol w="2303462"/>
                <a:gridCol w="213677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Характеристики инвестиционной площадки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значений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Значение (заполняется МО)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Область применения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промышленная, здравоохранение, недропользование, сельскохозяйственная, туристско-рекреационная, жилищное строительство,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</a:rPr>
                        <a:t>Строительство комплекса дорожного сервиса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прочее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Местоположение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райцентра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г.Барнаула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Адрес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 находится примерно в 35 метрах по направлению на юго-запад от ориентира: 659840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Алтайский край, Троицкий район в придорожной полосе федеральной автомобильной дороги М-52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Чуйский тракт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»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292 км (+-)350 м, расположенного за пределами участка, кадастровый номер 22:51:100104:0014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Площадь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кв.м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20000 +-1237,43 кв. м.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Категория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промышленного назначения, сельскохозяйственного назначения, свободные земли, земли запаса, земли населенных пунктов, земли населенных пунктов (аренда), земли населенных пунктов (собственность), лесной фонд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промышленности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Рельеф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ровный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Перепад высот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 (м)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 расширения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Инженерная и транспортная инфраструктура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Ближайшая  авто трасса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федерального, регионального, местного значения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Автомобильная федеральная дорога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 – 256 «Чуйский тракт»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 метров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82" name="Group 106"/>
          <p:cNvGraphicFramePr>
            <a:graphicFrameLocks noGrp="1"/>
          </p:cNvGraphicFramePr>
          <p:nvPr/>
        </p:nvGraphicFramePr>
        <p:xfrm>
          <a:off x="395288" y="260350"/>
          <a:ext cx="8424862" cy="6164263"/>
        </p:xfrm>
        <a:graphic>
          <a:graphicData uri="http://schemas.openxmlformats.org/drawingml/2006/table">
            <a:tbl>
              <a:tblPr/>
              <a:tblGrid>
                <a:gridCol w="315912"/>
                <a:gridCol w="1123950"/>
                <a:gridCol w="1081088"/>
                <a:gridCol w="1943100"/>
                <a:gridCol w="2520950"/>
                <a:gridCol w="1439862"/>
              </a:tblGrid>
              <a:tr h="2159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Железнодорожная ветка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Станция Больная речка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узловая, пассажирская и др.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пассажирская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 rowSpan="1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1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Коммунальная инфраструктура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 природный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газификация с какого года или в каком году планируется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12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магистрального газопровода высокого давления с указанием показателя давления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км., 12 кг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 газораспределительной 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44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Электроэнергия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напряжение на ближайшей ЛЭП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к ЛЭП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 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электроподстанции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Теплоснабжение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теплоснабжения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31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Водоснабжение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водоснабжения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28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водонапорной башни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бурение скважин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Водоотведение (централизованное)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водоотведения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Связь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зоны покрытия операторов мобильной связи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Находится в зоне покрытия операторов мобильной связи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27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телефонная связь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Интернет (проводной, беспроводной)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476250"/>
          <a:ext cx="8424862" cy="2500949"/>
        </p:xfrm>
        <a:graphic>
          <a:graphicData uri="http://schemas.openxmlformats.org/drawingml/2006/table">
            <a:tbl>
              <a:tblPr/>
              <a:tblGrid>
                <a:gridCol w="314325"/>
                <a:gridCol w="4149725"/>
                <a:gridCol w="2519362"/>
                <a:gridCol w="1441450"/>
              </a:tblGrid>
              <a:tr h="2301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Условия освоения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Долгосрочная аренда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краткосрочная аренда, долгосрочная аренда, выкуп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Межевание земельного участка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проведено, не проведено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проведено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22:51:100104:0014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Обременения, в т.ч. сервитуты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Контакты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ФИО контактного лица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Вишнякова Екатерина Алексеевна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01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 (номер должен начинаться с +7, 385, код муниципального образования, а затем непосредственный контактный номер)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+7-385-34-22-3-46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trokomfin@bk.ru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395288" y="188913"/>
            <a:ext cx="8424862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ПРИЛОЖЕНИЕ  2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к инвестиционному паспорту Троицкого района</a:t>
            </a:r>
            <a:endParaRPr lang="en-US" sz="1600" b="1">
              <a:latin typeface="Calibri" pitchFamily="34" charset="0"/>
            </a:endParaRPr>
          </a:p>
          <a:p>
            <a:pPr algn="ctr"/>
            <a:r>
              <a:rPr lang="ru-RU" sz="1800" b="1">
                <a:latin typeface="Calibri" pitchFamily="34" charset="0"/>
              </a:rPr>
              <a:t>ПАСПОРТ</a:t>
            </a:r>
            <a:endParaRPr lang="ru-RU" sz="1800">
              <a:latin typeface="Calibri" pitchFamily="34" charset="0"/>
            </a:endParaRPr>
          </a:p>
          <a:p>
            <a:pPr algn="ctr"/>
            <a:r>
              <a:rPr lang="ru-RU" sz="1800" b="1">
                <a:latin typeface="Calibri" pitchFamily="34" charset="0"/>
              </a:rPr>
              <a:t>инвестиционной (промышленной) площадки (</a:t>
            </a:r>
            <a:r>
              <a:rPr lang="en-US" sz="1800" b="1">
                <a:latin typeface="Calibri" pitchFamily="34" charset="0"/>
              </a:rPr>
              <a:t>green field</a:t>
            </a:r>
            <a:r>
              <a:rPr lang="ru-RU" sz="1800" b="1">
                <a:latin typeface="Calibri" pitchFamily="34" charset="0"/>
              </a:rPr>
              <a:t>)</a:t>
            </a:r>
            <a:endParaRPr lang="ru-RU" sz="1800">
              <a:latin typeface="Calibri" pitchFamily="34" charset="0"/>
            </a:endParaRPr>
          </a:p>
        </p:txBody>
      </p:sp>
      <p:graphicFrame>
        <p:nvGraphicFramePr>
          <p:cNvPr id="26725" name="Group 101"/>
          <p:cNvGraphicFramePr>
            <a:graphicFrameLocks noGrp="1"/>
          </p:cNvGraphicFramePr>
          <p:nvPr/>
        </p:nvGraphicFramePr>
        <p:xfrm>
          <a:off x="457200" y="1484313"/>
          <a:ext cx="8329613" cy="5207001"/>
        </p:xfrm>
        <a:graphic>
          <a:graphicData uri="http://schemas.openxmlformats.org/drawingml/2006/table">
            <a:tbl>
              <a:tblPr/>
              <a:tblGrid>
                <a:gridCol w="360363"/>
                <a:gridCol w="1152525"/>
                <a:gridCol w="792162"/>
                <a:gridCol w="215900"/>
                <a:gridCol w="1368425"/>
                <a:gridCol w="2303463"/>
                <a:gridCol w="213677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Характеристики инвестиционной площадки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значений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Значение (заполняется МО)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Область применения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промышленная, здравоохранение, недропользование, сельскохозяйственная, туристско-рекреационная, жилищное строительство,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</a:rPr>
                        <a:t>Строительство свинокомплекса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Промышленная площадка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Местоположение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райцентра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г.Барнаула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Адрес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659834, Алтайский край, Троицкий район, с Песьянка. На расстоянии 3,3 км. на юго-восток от села.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Площадь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кв.м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200000,0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Категория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промышленного назначения, сельскохозяйственного назначения, свободные земли, земли запаса, земли населенных пунктов, земли населенных пунктов (аренда), земли населенных пунктов (собственность), лесной фонд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сельскохозяйственного назначения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Рельеф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ровный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Перепад высот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 (м)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 расширения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Инженерная и транспортная инфраструктура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Ближайшая  авто трасса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федерального, регионального, местного значения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Автомобильная федеральная трасса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 – 256 «Чуйский тракт»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50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Железнодорожная ветка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Большая речка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узловая, пассажирская и др.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пассажирская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расстояние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</a:rPr>
                        <a:t>23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8" y="476250"/>
          <a:ext cx="8424862" cy="5741989"/>
        </p:xfrm>
        <a:graphic>
          <a:graphicData uri="http://schemas.openxmlformats.org/drawingml/2006/table">
            <a:tbl>
              <a:tblPr/>
              <a:tblGrid>
                <a:gridCol w="315912"/>
                <a:gridCol w="1123950"/>
                <a:gridCol w="1081088"/>
                <a:gridCol w="1943100"/>
                <a:gridCol w="2520950"/>
                <a:gridCol w="1439862"/>
              </a:tblGrid>
              <a:tr h="346075">
                <a:tc rowSpan="1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Коммунальная инфраструктура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 природный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газификация с какого года или в каком году планируется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магистрального газопровода высокого давления с указанием показателя давления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 газораспределительной 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Электроэнергия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напряжение на ближайшей ЛЭП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к ЛЭП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электроподстанции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Теплоснабжение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теплоснабжения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Водоснабжение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водоснабжения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водонапорной башни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бурение скважин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Водоотведение (централизованное)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водоотведения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Связь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зоны покрытия операторов мобильной связи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Находится в зоне покрытия операторов мобильной связи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телефонная связь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Интернет (проводной, беспроводной)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roalt.ru/images/phocagallery/thumbs/phoca_thumb_l_ad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2051050" y="163513"/>
            <a:ext cx="46085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1.2. Представители органов местного самоуправления</a:t>
            </a:r>
            <a:endParaRPr lang="ru-RU" sz="1800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654050" y="3357563"/>
            <a:ext cx="86598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 Троицкого районного Совета депутатов: </a:t>
            </a:r>
            <a:endParaRPr lang="en-US" sz="17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Натанюк Николай Владимирович, 8(385 34) 2-23-01. </a:t>
            </a:r>
          </a:p>
        </p:txBody>
      </p:sp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684213" y="4054475"/>
            <a:ext cx="933132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Троицкого района: </a:t>
            </a:r>
          </a:p>
          <a:p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Журавлёв Виктор Владимирович</a:t>
            </a: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тел. 8(385 34</a:t>
            </a:r>
            <a:r>
              <a:rPr lang="ru-RU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7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2-24-01</a:t>
            </a:r>
            <a:r>
              <a:rPr lang="ru-RU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Прямоугольник 7"/>
          <p:cNvSpPr>
            <a:spLocks noChangeArrowheads="1"/>
          </p:cNvSpPr>
          <p:nvPr/>
        </p:nvSpPr>
        <p:spPr bwMode="auto">
          <a:xfrm>
            <a:off x="138113" y="4941888"/>
            <a:ext cx="8826500" cy="180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1800" b="1" i="1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800" b="1" i="1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b="1" i="1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i="1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Ответственный от Администрации по инвестиционной политике:</a:t>
            </a:r>
            <a:r>
              <a:rPr lang="ru-RU" sz="1800" i="1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инвестиционный уполномоченный  Троицкого района – </a:t>
            </a:r>
            <a:r>
              <a:rPr lang="ru-RU" sz="1700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Вишнякова Екатерина Алексеевна - </a:t>
            </a:r>
            <a:r>
              <a:rPr lang="ru-RU" sz="17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заместитель главы Администрации района по экономике, </a:t>
            </a:r>
            <a:r>
              <a:rPr lang="ru-RU" sz="1700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председатель комитета по финансам налоговой и кредитной политике,  </a:t>
            </a:r>
            <a:r>
              <a:rPr lang="ru-RU" sz="17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тел. 8(385-34) </a:t>
            </a:r>
            <a:r>
              <a:rPr lang="ru-RU" sz="1700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2-23-46.</a:t>
            </a:r>
            <a:endParaRPr lang="ru-RU" sz="1700" dirty="0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800" b="1" i="1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800" b="1" i="1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i="1" dirty="0">
                <a:solidFill>
                  <a:srgbClr val="604A7B"/>
                </a:solidFill>
                <a:latin typeface="Times New Roman" pitchFamily="18" charset="0"/>
                <a:cs typeface="Times New Roman" pitchFamily="18" charset="0"/>
              </a:rPr>
              <a:t>. Контактная информация: </a:t>
            </a:r>
            <a:r>
              <a:rPr lang="ru-RU" sz="17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почтовый адрес: 659840, Алтайский край, Троицкий район, с. Троицкое, ул. Ленина, 8, телефон 8(38534) 2-24-01, факс 8(38534) 2-22-41, электронная почта: </a:t>
            </a:r>
            <a:r>
              <a:rPr lang="en-US" sz="17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trcadmin@ab.ru</a:t>
            </a:r>
            <a:r>
              <a:rPr lang="ru-RU" sz="1700" dirty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03" name="Прямоугольник 5"/>
          <p:cNvSpPr>
            <a:spLocks noChangeArrowheads="1"/>
          </p:cNvSpPr>
          <p:nvPr/>
        </p:nvSpPr>
        <p:spPr bwMode="auto">
          <a:xfrm>
            <a:off x="2268538" y="1009650"/>
            <a:ext cx="4930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Обращение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руководителей (руководителя) района</a:t>
            </a:r>
          </a:p>
        </p:txBody>
      </p:sp>
      <p:pic>
        <p:nvPicPr>
          <p:cNvPr id="4104" name="Рисунок 10" descr="C:\Users\User\AppData\Local\Microsoft\Windows\Temporary Internet Files\Content.Word\Натанюк Н.В.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02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Пользователь\Downloads\glav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t="2936" r="7517" b="26666"/>
          <a:stretch/>
        </p:blipFill>
        <p:spPr bwMode="auto">
          <a:xfrm>
            <a:off x="7596336" y="116632"/>
            <a:ext cx="1368277" cy="1678335"/>
          </a:xfrm>
          <a:prstGeom prst="rect">
            <a:avLst/>
          </a:prstGeom>
          <a:noFill/>
          <a:ln w="76200" cap="sq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22" name="Group 50"/>
          <p:cNvGraphicFramePr>
            <a:graphicFrameLocks noGrp="1"/>
          </p:cNvGraphicFramePr>
          <p:nvPr/>
        </p:nvGraphicFramePr>
        <p:xfrm>
          <a:off x="395288" y="476250"/>
          <a:ext cx="8424862" cy="2500949"/>
        </p:xfrm>
        <a:graphic>
          <a:graphicData uri="http://schemas.openxmlformats.org/drawingml/2006/table">
            <a:tbl>
              <a:tblPr/>
              <a:tblGrid>
                <a:gridCol w="315912"/>
                <a:gridCol w="4148138"/>
                <a:gridCol w="2520950"/>
                <a:gridCol w="1439862"/>
              </a:tblGrid>
              <a:tr h="2301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Условия освоения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Долгосрочная аренда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краткосрочная аренда, долгосрочная аренда, выкуп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Межевание земельного участка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проведено, не проведено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Обременения, в т.ч. сервитуты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Контакты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ФИО контактного лица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Вишнякова Екатерина Алексеевна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01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 (номер должен начинаться с +7, 385, код муниципального образования, а затем непосредственный контактный номер)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+7-385-34-22-3-46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trokomfin@bk.ru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85693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ПРИЛОЖЕНИЕ  2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к инвестиционному паспорту Троицкого района</a:t>
            </a:r>
            <a:endParaRPr lang="en-US" sz="1600" b="1">
              <a:latin typeface="Calibri" pitchFamily="34" charset="0"/>
            </a:endParaRPr>
          </a:p>
          <a:p>
            <a:pPr algn="ctr"/>
            <a:r>
              <a:rPr lang="ru-RU" sz="1800" b="1">
                <a:latin typeface="Calibri" pitchFamily="34" charset="0"/>
              </a:rPr>
              <a:t>ПАСПОРТ</a:t>
            </a:r>
            <a:endParaRPr lang="ru-RU" sz="1800">
              <a:latin typeface="Calibri" pitchFamily="34" charset="0"/>
            </a:endParaRPr>
          </a:p>
          <a:p>
            <a:pPr algn="ctr"/>
            <a:r>
              <a:rPr lang="ru-RU" sz="1800" b="1">
                <a:latin typeface="Calibri" pitchFamily="34" charset="0"/>
              </a:rPr>
              <a:t>инвестиционной (промышленной) площадки (</a:t>
            </a:r>
            <a:r>
              <a:rPr lang="en-US" sz="1800" b="1">
                <a:latin typeface="Calibri" pitchFamily="34" charset="0"/>
              </a:rPr>
              <a:t>green field</a:t>
            </a:r>
            <a:r>
              <a:rPr lang="ru-RU" sz="1800" b="1">
                <a:latin typeface="Calibri" pitchFamily="34" charset="0"/>
              </a:rPr>
              <a:t>)</a:t>
            </a:r>
            <a:endParaRPr lang="ru-RU" sz="1800">
              <a:latin typeface="Calibri" pitchFamily="34" charset="0"/>
            </a:endParaRPr>
          </a:p>
        </p:txBody>
      </p:sp>
      <p:graphicFrame>
        <p:nvGraphicFramePr>
          <p:cNvPr id="29796" name="Group 100"/>
          <p:cNvGraphicFramePr>
            <a:graphicFrameLocks noGrp="1"/>
          </p:cNvGraphicFramePr>
          <p:nvPr/>
        </p:nvGraphicFramePr>
        <p:xfrm>
          <a:off x="492125" y="1268413"/>
          <a:ext cx="8328025" cy="5389881"/>
        </p:xfrm>
        <a:graphic>
          <a:graphicData uri="http://schemas.openxmlformats.org/drawingml/2006/table">
            <a:tbl>
              <a:tblPr/>
              <a:tblGrid>
                <a:gridCol w="360363"/>
                <a:gridCol w="1150937"/>
                <a:gridCol w="792163"/>
                <a:gridCol w="215900"/>
                <a:gridCol w="1368425"/>
                <a:gridCol w="2305050"/>
                <a:gridCol w="2135187"/>
              </a:tblGrid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Характеристики инвестиционной площадки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значений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Значение (заполняется МО)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Область применения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</a:rPr>
                        <a:t>промышленная, здравоохранение, недропользование, сельскохозяйственная, туристско-рекреационная, жилищное строительство,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</a:rPr>
                        <a:t>Строительство свинокомплекса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</a:rPr>
                        <a:t>Промышленная площадка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Местоположение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райцентра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г.Барнаула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Адрес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659851, Алтайский край, Троицкий район, с. Белое. В 2 км на север от с. Белое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Площадь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кв.м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200000,0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Категория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промышленного назначения, сельскохозяйственного назначения, свободные земли, земли запаса, земли населенных пунктов, земли населенных пунктов (аренда), земли населенных пунктов (собственность), лесной фонд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сельскохозяйственного назначения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Рельеф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Ровный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Перепад высот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 (м)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 расширения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Инженерная и транспортная инфраструктура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Ближайшая  авто трасса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федерального, регионального, местного значения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Автомобильная федеральная трасса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Р- 256 «Чуйский тракт»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50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Железнодорожная ветка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Большая речка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узловая, пассажирская и др.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Пассажирская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8" y="549275"/>
          <a:ext cx="8424862" cy="5741989"/>
        </p:xfrm>
        <a:graphic>
          <a:graphicData uri="http://schemas.openxmlformats.org/drawingml/2006/table">
            <a:tbl>
              <a:tblPr/>
              <a:tblGrid>
                <a:gridCol w="315912"/>
                <a:gridCol w="1123950"/>
                <a:gridCol w="1081088"/>
                <a:gridCol w="1943100"/>
                <a:gridCol w="2520950"/>
                <a:gridCol w="1439862"/>
              </a:tblGrid>
              <a:tr h="346075">
                <a:tc rowSpan="1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Коммунальная инфраструктура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 природный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газификация с какого года или в каком году планируется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магистрального газопровода высокого давления с указанием показателя давления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 газораспределительной 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км, 12 кгс/кв. см.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Электроэнергия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напряжение на ближайшей ЛЭП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к ЛЭП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электроподстанции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Теплоснабжение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теплоснабжения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Водоснабжение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водоснабжения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водонапорной башни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бурение скважин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Бурение скважины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Водоотведение (централизованное)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водоотведения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Связь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зоны покрытия операторов мобильной связи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Находится в зоне покрытия операторов мобильной связи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телефонная связь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Интернет (проводной, беспроводной)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94" name="Group 50"/>
          <p:cNvGraphicFramePr>
            <a:graphicFrameLocks noGrp="1"/>
          </p:cNvGraphicFramePr>
          <p:nvPr/>
        </p:nvGraphicFramePr>
        <p:xfrm>
          <a:off x="468313" y="549275"/>
          <a:ext cx="8424862" cy="2500949"/>
        </p:xfrm>
        <a:graphic>
          <a:graphicData uri="http://schemas.openxmlformats.org/drawingml/2006/table">
            <a:tbl>
              <a:tblPr/>
              <a:tblGrid>
                <a:gridCol w="314325"/>
                <a:gridCol w="4149725"/>
                <a:gridCol w="2519362"/>
                <a:gridCol w="1441450"/>
              </a:tblGrid>
              <a:tr h="2301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Условия освоения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Долгосрочная аренда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краткосрочная аренда, долгосрочная аренда, выкуп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Межевание земельного участка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проведено, не проведено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Обременения, в т.ч. сервитуты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Контакты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ФИО контактного лица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Вишнякова Екатерина Алексеевна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01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 (номер должен начинаться с +7, 385, код муниципального образования, а затем непосредственный контактный номер)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+7-385-34-22-3-46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trokomfin@bk.ru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1042988" y="188913"/>
            <a:ext cx="70580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ПРИЛОЖЕНИЕ  2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к инвестиционному паспорту Троицкого района</a:t>
            </a:r>
            <a:endParaRPr lang="en-US" sz="1600" b="1">
              <a:latin typeface="Calibri" pitchFamily="34" charset="0"/>
            </a:endParaRPr>
          </a:p>
          <a:p>
            <a:pPr algn="ctr"/>
            <a:r>
              <a:rPr lang="ru-RU" sz="1800" b="1">
                <a:latin typeface="Calibri" pitchFamily="34" charset="0"/>
              </a:rPr>
              <a:t>ПАСПОРТ</a:t>
            </a:r>
            <a:endParaRPr lang="ru-RU" sz="1800">
              <a:latin typeface="Calibri" pitchFamily="34" charset="0"/>
            </a:endParaRPr>
          </a:p>
          <a:p>
            <a:pPr algn="ctr"/>
            <a:r>
              <a:rPr lang="ru-RU" sz="1800" b="1">
                <a:latin typeface="Calibri" pitchFamily="34" charset="0"/>
              </a:rPr>
              <a:t>инвестиционной (промышленной) площадки (</a:t>
            </a:r>
            <a:r>
              <a:rPr lang="en-US" sz="1800" b="1">
                <a:latin typeface="Calibri" pitchFamily="34" charset="0"/>
              </a:rPr>
              <a:t>green field</a:t>
            </a:r>
            <a:r>
              <a:rPr lang="ru-RU" sz="1800" b="1">
                <a:latin typeface="Calibri" pitchFamily="34" charset="0"/>
              </a:rPr>
              <a:t>)</a:t>
            </a:r>
            <a:endParaRPr lang="ru-RU" sz="1800">
              <a:latin typeface="Calibri" pitchFamily="34" charset="0"/>
            </a:endParaRPr>
          </a:p>
        </p:txBody>
      </p:sp>
      <p:graphicFrame>
        <p:nvGraphicFramePr>
          <p:cNvPr id="32871" name="Group 103"/>
          <p:cNvGraphicFramePr>
            <a:graphicFrameLocks noGrp="1"/>
          </p:cNvGraphicFramePr>
          <p:nvPr/>
        </p:nvGraphicFramePr>
        <p:xfrm>
          <a:off x="407988" y="1327150"/>
          <a:ext cx="8328025" cy="5321301"/>
        </p:xfrm>
        <a:graphic>
          <a:graphicData uri="http://schemas.openxmlformats.org/drawingml/2006/table">
            <a:tbl>
              <a:tblPr/>
              <a:tblGrid>
                <a:gridCol w="360362"/>
                <a:gridCol w="1150938"/>
                <a:gridCol w="792162"/>
                <a:gridCol w="215900"/>
                <a:gridCol w="1368425"/>
                <a:gridCol w="2305050"/>
                <a:gridCol w="2135188"/>
              </a:tblGrid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Характеристики инвестиционной площадки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значений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Значение (заполняется МО)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Область применения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промышленная, здравоохранение, недропользование, сельскохозяйственная, туристско-рекреационная, жилищное строительство,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</a:rPr>
                        <a:t>Строительство свинокомплекса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Промышленная  площадка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Местоположение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райцентра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г.Барнаула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Адрес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659834, Алтайский край, Троицкий район, с. Петровка. На расстоянии 700 м на юго-восток от села.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Площадь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кв.м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200000,0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Категория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промышленного назначения, сельскохозяйственного назначения, свободные земли, земли запаса, земли населенных пунктов, земли населенных пунктов (аренда), земли населенных пунктов (собственность), лесной фонд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сельскохозяйственного назначения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Рельеф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Ровный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Перепад высот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 (м)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 расширения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Инженерная и транспортная инфраструктура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Ближайшая  авто трасса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федерального, регионального, местного значения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Автомобильная федеральная трасса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 – 256 «Чуйский тракт»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50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Железнодорожная ветка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Большая речка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узловая, пассажирская и др.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Пассажирская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8" y="404813"/>
          <a:ext cx="8424862" cy="5741989"/>
        </p:xfrm>
        <a:graphic>
          <a:graphicData uri="http://schemas.openxmlformats.org/drawingml/2006/table">
            <a:tbl>
              <a:tblPr/>
              <a:tblGrid>
                <a:gridCol w="315912"/>
                <a:gridCol w="1123950"/>
                <a:gridCol w="1081088"/>
                <a:gridCol w="1943100"/>
                <a:gridCol w="2520950"/>
                <a:gridCol w="1439862"/>
              </a:tblGrid>
              <a:tr h="346075">
                <a:tc rowSpan="1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Коммунальная инфраструктура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 природный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газификация с какого года или в каком году планируется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магистрального газопровода высокого давления с указанием показателя давления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 газораспределительной 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Электроэнергия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напряжение на ближайшей ЛЭП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к ЛЭП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электроподстанции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Теплоснабжение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теплоснабжения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Водоснабжение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водоснабжения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водонапорной башни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бурение скважин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Бурение скважины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Водоотведение (централизованное)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водоотведения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Связь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зоны покрытия операторов мобильной связи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Находится в зоне покрытия операторов мобильной связи.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телефонная связь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Интернет (проводной, беспроводной)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70" name="Group 54"/>
          <p:cNvGraphicFramePr>
            <a:graphicFrameLocks noGrp="1"/>
          </p:cNvGraphicFramePr>
          <p:nvPr/>
        </p:nvGraphicFramePr>
        <p:xfrm>
          <a:off x="395288" y="765175"/>
          <a:ext cx="8424862" cy="2500949"/>
        </p:xfrm>
        <a:graphic>
          <a:graphicData uri="http://schemas.openxmlformats.org/drawingml/2006/table">
            <a:tbl>
              <a:tblPr/>
              <a:tblGrid>
                <a:gridCol w="315912"/>
                <a:gridCol w="4148138"/>
                <a:gridCol w="2520950"/>
                <a:gridCol w="1439862"/>
              </a:tblGrid>
              <a:tr h="2301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Условия освоения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Долгосрочная аренда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краткосрочная аренда, долгосрочная аренда, выкуп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Межевание земельного участка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проведено, не проведено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Обременения, в т.ч. сервитуты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Контакты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ФИО контактного лица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Вишнякова Екатерина Алексеевна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01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 (номер должен начинаться с +7, 385, код муниципального образования, а затем непосредственный контактный номер)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+7-385-34-22-3-46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trokomfin@bk.ru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Прямоугольник 1"/>
          <p:cNvSpPr>
            <a:spLocks noChangeArrowheads="1"/>
          </p:cNvSpPr>
          <p:nvPr/>
        </p:nvSpPr>
        <p:spPr bwMode="auto">
          <a:xfrm>
            <a:off x="1042988" y="188913"/>
            <a:ext cx="70580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ПРИЛОЖЕНИЕ  2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к инвестиционному паспорту Троицкого района</a:t>
            </a:r>
            <a:endParaRPr lang="en-US" sz="1600" b="1">
              <a:latin typeface="Calibri" pitchFamily="34" charset="0"/>
            </a:endParaRPr>
          </a:p>
          <a:p>
            <a:pPr algn="ctr"/>
            <a:r>
              <a:rPr lang="ru-RU" sz="1800" b="1">
                <a:latin typeface="Calibri" pitchFamily="34" charset="0"/>
              </a:rPr>
              <a:t>ПАСПОРТ</a:t>
            </a:r>
            <a:endParaRPr lang="ru-RU" sz="1800">
              <a:latin typeface="Calibri" pitchFamily="34" charset="0"/>
            </a:endParaRPr>
          </a:p>
          <a:p>
            <a:pPr algn="ctr"/>
            <a:r>
              <a:rPr lang="ru-RU" sz="1800" b="1">
                <a:latin typeface="Calibri" pitchFamily="34" charset="0"/>
              </a:rPr>
              <a:t>инвестиционной (промышленной) площадки (</a:t>
            </a:r>
            <a:r>
              <a:rPr lang="en-US" sz="1800" b="1">
                <a:latin typeface="Calibri" pitchFamily="34" charset="0"/>
              </a:rPr>
              <a:t>green field</a:t>
            </a:r>
            <a:r>
              <a:rPr lang="ru-RU" sz="1800" b="1">
                <a:latin typeface="Calibri" pitchFamily="34" charset="0"/>
              </a:rPr>
              <a:t>)</a:t>
            </a:r>
            <a:endParaRPr lang="ru-RU" sz="1800">
              <a:latin typeface="Calibri" pitchFamily="34" charset="0"/>
            </a:endParaRPr>
          </a:p>
        </p:txBody>
      </p:sp>
      <p:graphicFrame>
        <p:nvGraphicFramePr>
          <p:cNvPr id="92261" name="Group 101"/>
          <p:cNvGraphicFramePr>
            <a:graphicFrameLocks noGrp="1"/>
          </p:cNvGraphicFramePr>
          <p:nvPr/>
        </p:nvGraphicFramePr>
        <p:xfrm>
          <a:off x="407988" y="1327150"/>
          <a:ext cx="8328025" cy="5321301"/>
        </p:xfrm>
        <a:graphic>
          <a:graphicData uri="http://schemas.openxmlformats.org/drawingml/2006/table">
            <a:tbl>
              <a:tblPr/>
              <a:tblGrid>
                <a:gridCol w="360362"/>
                <a:gridCol w="1150938"/>
                <a:gridCol w="792162"/>
                <a:gridCol w="215900"/>
                <a:gridCol w="1368425"/>
                <a:gridCol w="2305050"/>
                <a:gridCol w="2135188"/>
              </a:tblGrid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Характеристики инвестиционной площадки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значений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Значение (заполняется МО)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Область применения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промышленная, здравоохранение, недропользование, сельскохозяйственная, туристско-рекреационная, жилищное строительство,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</a:rPr>
                        <a:t>Комплексная малоэтажная застройка, строительство 2 – х торговых центров, детских садов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Жилищное строительство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Местоположение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райцентра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г.Барнаула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Адрес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659840, Алтайский край, Троицкий район, с. Троицкое, восточная окраина села.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Площадь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кв.м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450000,0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Категория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промышленного назначения, сельскохозяйственного назначения, свободные земли, земли запаса, земли населенных пунктов, земли населенных пунктов (аренда), земли населенных пунктов (собственность), лесной фонд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населенных пунктов, гос.  собственность не разграничена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Рельеф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 ровный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Перепад высот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 (м)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 расширения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Инженерная и транспортная инфраструктура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Ближайшая  авто трасса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федерального, регионального, местного значения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Автомобильная федеральная трасса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 – 256 «Чуйский тракт»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50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Железнодорожная ветка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Большая речка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узловая, пассажирская и др.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Пассажирская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81" name="Group 97"/>
          <p:cNvGraphicFramePr>
            <a:graphicFrameLocks noGrp="1"/>
          </p:cNvGraphicFramePr>
          <p:nvPr/>
        </p:nvGraphicFramePr>
        <p:xfrm>
          <a:off x="395288" y="404813"/>
          <a:ext cx="8424862" cy="5894389"/>
        </p:xfrm>
        <a:graphic>
          <a:graphicData uri="http://schemas.openxmlformats.org/drawingml/2006/table">
            <a:tbl>
              <a:tblPr/>
              <a:tblGrid>
                <a:gridCol w="315912"/>
                <a:gridCol w="1123950"/>
                <a:gridCol w="1081088"/>
                <a:gridCol w="1943100"/>
                <a:gridCol w="2520950"/>
                <a:gridCol w="1439862"/>
              </a:tblGrid>
              <a:tr h="346075">
                <a:tc rowSpan="1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Коммунальная инфраструктура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 природный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газификация с какого года или в каком году планируется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магистрального газопровода высокого давления с указанием показателя давления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-0,3 / 0,3 мпа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 газораспределительной 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Электроэнергия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напряжение на ближайшей ЛЭП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к ЛЭП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Линии электропередач заведены в м/район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электроподстанции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3электроподстанция расположена в микрорайоне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Теплоснабжение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теплоснабжения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Водоснабжение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водоснабжения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МУП ЖКУ Троицкого района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водонапорной башни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бурение скважин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Водоотведение (централизованное)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водоотведения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Связь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зоны покрытия операторов мобильной связи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Находится в зоне покрытия операторов мобильной связи.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телефонная связь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Интернет (проводной, беспроводной)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276" name="Text Box 92"/>
          <p:cNvSpPr txBox="1">
            <a:spLocks noChangeArrowheads="1"/>
          </p:cNvSpPr>
          <p:nvPr/>
        </p:nvSpPr>
        <p:spPr bwMode="auto">
          <a:xfrm>
            <a:off x="5127625" y="4238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1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Group 2"/>
          <p:cNvGraphicFramePr>
            <a:graphicFrameLocks noGrp="1"/>
          </p:cNvGraphicFramePr>
          <p:nvPr/>
        </p:nvGraphicFramePr>
        <p:xfrm>
          <a:off x="395288" y="765175"/>
          <a:ext cx="8424862" cy="2500949"/>
        </p:xfrm>
        <a:graphic>
          <a:graphicData uri="http://schemas.openxmlformats.org/drawingml/2006/table">
            <a:tbl>
              <a:tblPr/>
              <a:tblGrid>
                <a:gridCol w="315912"/>
                <a:gridCol w="4148138"/>
                <a:gridCol w="2520950"/>
                <a:gridCol w="1439862"/>
              </a:tblGrid>
              <a:tr h="2301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Условия освоения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Долгосрочная аренда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краткосрочная аренда, долгосрочная аренда, выкуп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Межевание земельного участка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проведено, не проведено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Обременения, в т.ч. сервитуты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Контакты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ФИО контактного лица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Вишнякова Екатерина Алексеевна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01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 (номер должен начинаться с +7, 385, код муниципального образования, а затем непосредственный контактный номер)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+7-385-34-22-3-46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trokomfin@bk.ru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http://trogazeta.ru/wp-content/uploads/2012/07/main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163513" y="141288"/>
            <a:ext cx="8785225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1.5. Географическая характеристика</a:t>
            </a:r>
          </a:p>
          <a:p>
            <a:pPr algn="just">
              <a:lnSpc>
                <a:spcPct val="95000"/>
              </a:lnSpc>
            </a:pPr>
            <a:r>
              <a:rPr lang="ru-RU" sz="1800" b="1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Климат</a:t>
            </a:r>
          </a:p>
          <a:p>
            <a:pPr algn="just"/>
            <a:r>
              <a:rPr lang="ru-RU" sz="1600" i="1" dirty="0">
                <a:solidFill>
                  <a:srgbClr val="C3D69B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>
                <a:solidFill>
                  <a:srgbClr val="C3D69B"/>
                </a:solidFill>
                <a:latin typeface="Times New Roman" pitchFamily="18" charset="0"/>
                <a:cs typeface="Times New Roman" pitchFamily="18" charset="0"/>
              </a:rPr>
              <a:t>Климат района континентальный, с холодной, длительной, снежной зимой и коротким, теплым, иногда жарким летом. Для района характерны резкая смена температуры в течение суток, небольшое количество осадков, поздние весенние и ранние осенние заморозки. Средняя температура января -19°С, июля +19,9°С. Среднегодовое количество осадков составляет 450 мм, в отдельные годы до 600 мм. </a:t>
            </a:r>
          </a:p>
          <a:p>
            <a:pPr algn="just"/>
            <a:r>
              <a:rPr lang="ru-RU" sz="1800" b="1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Топография</a:t>
            </a:r>
          </a:p>
          <a:p>
            <a:pPr algn="just"/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    Территория района представляет собой  волнистую приподнятую равнину с общим уклоном на северо-восток. Север района с более «спокойным» рельефом, рельеф в южной части района отличается разнообразием. Эта территория занята лесом, озерами и болотами. Западная часть территории низменная, лесистая, а восточная (большая по площади) всхолмленная с резко выделяющимися сопками, которые представляют собой останцы древних гор. </a:t>
            </a:r>
          </a:p>
          <a:p>
            <a:pPr algn="just"/>
            <a:r>
              <a:rPr lang="ru-RU" sz="1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Почвенный покров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Троицкий район находится в зоне выщелоченных </a:t>
            </a:r>
            <a:r>
              <a:rPr lang="ru-RU" sz="1600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среднегумусных</a:t>
            </a:r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и тучных черноземов и темно-серых лесных почв. Под сосновыми борами распространены дерново-подзолистые почвы. Лугово-черноземные и луговые почвы  распространены по </a:t>
            </a:r>
            <a:r>
              <a:rPr lang="ru-RU" sz="1600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лощинообразным</a:t>
            </a:r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понижениям овражно-балочной равнины. Лугово-болотные почвы находятся под болотами и кормовыми угодьями. Болотные низинные (переходные) торфяные  почвы формируются по глубоким западинам. Для них характерно развитие болотно-травянистой растительности.</a:t>
            </a:r>
          </a:p>
          <a:p>
            <a:pPr algn="just">
              <a:lnSpc>
                <a:spcPct val="95000"/>
              </a:lnSpc>
            </a:pPr>
            <a:r>
              <a:rPr lang="ru-RU" sz="1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Полезные ископаемые</a:t>
            </a:r>
          </a:p>
          <a:p>
            <a:pPr algn="just">
              <a:lnSpc>
                <a:spcPct val="95000"/>
              </a:lnSpc>
            </a:pPr>
            <a:r>
              <a:rPr lang="ru-RU" sz="1600" dirty="0">
                <a:solidFill>
                  <a:srgbClr val="EBF1DE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Характер геологического строения предопределил наличие месторождений полезных ископаемых: строительного сырья (3 месторождения кирпичного  сырья, 3 месторождения строительного камня) и 10 месторождений торфа, которые учтены государственным кадастром месторождений и проявлений твердых полезных ископаемых.</a:t>
            </a:r>
          </a:p>
          <a:p>
            <a:pPr algn="just">
              <a:lnSpc>
                <a:spcPct val="95000"/>
              </a:lnSpc>
            </a:pPr>
            <a:endParaRPr lang="en-US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539750" y="188913"/>
            <a:ext cx="820896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ПРИЛОЖЕНИЕ  2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к инвестиционному паспорту Троицкого района</a:t>
            </a:r>
            <a:endParaRPr lang="en-US" sz="1600" b="1">
              <a:latin typeface="Calibri" pitchFamily="34" charset="0"/>
            </a:endParaRPr>
          </a:p>
          <a:p>
            <a:pPr algn="ctr"/>
            <a:r>
              <a:rPr lang="ru-RU" sz="1800" b="1">
                <a:latin typeface="Calibri" pitchFamily="34" charset="0"/>
              </a:rPr>
              <a:t>ПАСПОРТ</a:t>
            </a:r>
            <a:endParaRPr lang="ru-RU" sz="1800">
              <a:latin typeface="Calibri" pitchFamily="34" charset="0"/>
            </a:endParaRPr>
          </a:p>
          <a:p>
            <a:pPr algn="ctr"/>
            <a:r>
              <a:rPr lang="ru-RU" sz="1800" b="1">
                <a:latin typeface="Calibri" pitchFamily="34" charset="0"/>
              </a:rPr>
              <a:t>инвестиционной (промышленной) площадки (</a:t>
            </a:r>
            <a:r>
              <a:rPr lang="en-US" sz="1800" b="1">
                <a:latin typeface="Calibri" pitchFamily="34" charset="0"/>
              </a:rPr>
              <a:t>green field</a:t>
            </a:r>
            <a:r>
              <a:rPr lang="ru-RU" sz="1800" b="1">
                <a:latin typeface="Calibri" pitchFamily="34" charset="0"/>
              </a:rPr>
              <a:t>)</a:t>
            </a:r>
            <a:endParaRPr lang="ru-RU" sz="1800">
              <a:latin typeface="Calibri" pitchFamily="34" charset="0"/>
            </a:endParaRPr>
          </a:p>
        </p:txBody>
      </p:sp>
      <p:graphicFrame>
        <p:nvGraphicFramePr>
          <p:cNvPr id="35949" name="Group 109"/>
          <p:cNvGraphicFramePr>
            <a:graphicFrameLocks noGrp="1"/>
          </p:cNvGraphicFramePr>
          <p:nvPr/>
        </p:nvGraphicFramePr>
        <p:xfrm>
          <a:off x="419100" y="1412875"/>
          <a:ext cx="8329613" cy="5374959"/>
        </p:xfrm>
        <a:graphic>
          <a:graphicData uri="http://schemas.openxmlformats.org/drawingml/2006/table">
            <a:tbl>
              <a:tblPr/>
              <a:tblGrid>
                <a:gridCol w="360363"/>
                <a:gridCol w="1152525"/>
                <a:gridCol w="792162"/>
                <a:gridCol w="215900"/>
                <a:gridCol w="1368425"/>
                <a:gridCol w="2303463"/>
                <a:gridCol w="213677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Характеристики инвестиционной площадки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значений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Значение (заполняется МО)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Область применения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промышленная, здравоохранение, недропользование, сельскохозяйственная, туристско-рекреационная, жилищное строительство,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Строительство комплекса для выращивания скота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Промышленная площадка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Местоположение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райцентра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г.Барнаула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Адрес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659846, Алтайский край, Троицкий район, с. Хайрюзовка, северо – восточная окраина села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Площадь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кв.м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50000,0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Категория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промышленного назначения, сельскохозяйственного назначения, свободные земли, земли запаса, земли населенных пунктов, земли населенных пунктов (аренда), земли населенных пунктов (собственность), лесной фонд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сельскохозяйственного назначения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Рельеф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Ровный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Перепад высот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 (м)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 расширения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Инженерная и транспортная инфраструктура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Ближайшая  авто трасса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федерального, регионального, местного значения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Регионального значения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Троицкое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–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Целинное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50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Железнодорожная ветка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Большая речка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узловая, пассажирская и др.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Пассажирская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8" y="692150"/>
          <a:ext cx="8424862" cy="5741989"/>
        </p:xfrm>
        <a:graphic>
          <a:graphicData uri="http://schemas.openxmlformats.org/drawingml/2006/table">
            <a:tbl>
              <a:tblPr/>
              <a:tblGrid>
                <a:gridCol w="315912"/>
                <a:gridCol w="1196975"/>
                <a:gridCol w="1008063"/>
                <a:gridCol w="1943100"/>
                <a:gridCol w="2520950"/>
                <a:gridCol w="1439862"/>
              </a:tblGrid>
              <a:tr h="346075">
                <a:tc rowSpan="1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Коммунальная инфраструктура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 природный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газификация с какого года или в каком году планируется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магистрального газопровода высокого давления с указанием показателя давления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 газораспределительной 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Электроэнергия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напряжение на ближайшей ЛЭП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к ЛЭП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электроподстанции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Теплоснабжение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теплоснабжения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Водоснабжение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водоснабжения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МУП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Центр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водонапорной башни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бурение скважин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Водоотведение (централизованное)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водоотведения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Связь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зоны покрытия операторов мобильной связи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Находится в зоне покрытия операторов мобильной связи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телефонная связь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Интернет (проводной, беспроводной)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беспроводного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43" name="Group 55"/>
          <p:cNvGraphicFramePr>
            <a:graphicFrameLocks noGrp="1"/>
          </p:cNvGraphicFramePr>
          <p:nvPr/>
        </p:nvGraphicFramePr>
        <p:xfrm>
          <a:off x="395288" y="549275"/>
          <a:ext cx="8424862" cy="2508569"/>
        </p:xfrm>
        <a:graphic>
          <a:graphicData uri="http://schemas.openxmlformats.org/drawingml/2006/table">
            <a:tbl>
              <a:tblPr/>
              <a:tblGrid>
                <a:gridCol w="315912"/>
                <a:gridCol w="4148138"/>
                <a:gridCol w="2520950"/>
                <a:gridCol w="1439862"/>
              </a:tblGrid>
              <a:tr h="2301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Условия освоения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Долгосрочная аренда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краткосрочная аренда, долгосрочная аренда, выкуп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Межевание земельного участка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проведено, не проведено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Обременения, в т.ч. сервитуты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Контакты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ФИО контактного лица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Вишнякова Екатерина Алексеевна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01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 (номер должен начинаться с +7, 385, код муниципального образования, а затем непосредственный контактный номер)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+7-385-34-22-3-46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trokomfin@bk.ru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19" name="Group 107"/>
          <p:cNvGraphicFramePr>
            <a:graphicFrameLocks noGrp="1"/>
          </p:cNvGraphicFramePr>
          <p:nvPr/>
        </p:nvGraphicFramePr>
        <p:xfrm>
          <a:off x="539750" y="1566863"/>
          <a:ext cx="8328025" cy="5300980"/>
        </p:xfrm>
        <a:graphic>
          <a:graphicData uri="http://schemas.openxmlformats.org/drawingml/2006/table">
            <a:tbl>
              <a:tblPr/>
              <a:tblGrid>
                <a:gridCol w="358775"/>
                <a:gridCol w="1152525"/>
                <a:gridCol w="792163"/>
                <a:gridCol w="215900"/>
                <a:gridCol w="1368425"/>
                <a:gridCol w="2305050"/>
                <a:gridCol w="2135187"/>
              </a:tblGrid>
              <a:tr h="254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Характеристики инвестиционной площадки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значений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Значение (заполняется МО)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Область применения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промышленная, здравоохранение, недропользование, сельскохозяйственная, туристско-рекреационная, жилищное строительство,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Строительство комплекса для выращивания скота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Промышленная площадка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Местоположение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райцентра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3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г.Барнаула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Адрес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659846, Алтайский край, Троицкий район, с. Хайрюзовка, западная окраина села.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3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Площадь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кв.м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Категория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промышленного назначения, сельскохозяйственного назначения, свободные земли, земли запаса, земли населенных пунктов, земли населенных пунктов (аренда), земли населенных пунктов (собственность), лесной фонд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сельскохозяйственного назначения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3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Рельеф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 ровный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Перепад высот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 (м)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3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 расширения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Инженерная и транспортная инфраструктура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Ближайшая  авто трасса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федерального, регионального, местного значения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Регионального значения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3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Троицкое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–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Целинное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Железнодорожная ветка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Большая речка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узловая, пассажирская и др.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пассажирская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5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007" name="Прямоугольник 2"/>
          <p:cNvSpPr>
            <a:spLocks noChangeArrowheads="1"/>
          </p:cNvSpPr>
          <p:nvPr/>
        </p:nvSpPr>
        <p:spPr bwMode="auto">
          <a:xfrm>
            <a:off x="395288" y="333375"/>
            <a:ext cx="842486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ПРИЛОЖЕНИЕ  2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к инвестиционному паспорту Троицкого района</a:t>
            </a:r>
            <a:endParaRPr lang="en-US" sz="1600" b="1">
              <a:latin typeface="Calibri" pitchFamily="34" charset="0"/>
            </a:endParaRPr>
          </a:p>
          <a:p>
            <a:pPr algn="ctr"/>
            <a:r>
              <a:rPr lang="ru-RU" sz="1800" b="1">
                <a:latin typeface="Calibri" pitchFamily="34" charset="0"/>
              </a:rPr>
              <a:t>ПАСПОРТ</a:t>
            </a:r>
            <a:endParaRPr lang="ru-RU" sz="1800">
              <a:latin typeface="Calibri" pitchFamily="34" charset="0"/>
            </a:endParaRPr>
          </a:p>
          <a:p>
            <a:pPr algn="ctr"/>
            <a:r>
              <a:rPr lang="ru-RU" sz="1800" b="1">
                <a:latin typeface="Calibri" pitchFamily="34" charset="0"/>
              </a:rPr>
              <a:t>инвестиционной (промышленной) площадки (</a:t>
            </a:r>
            <a:r>
              <a:rPr lang="en-US" sz="1800" b="1">
                <a:latin typeface="Calibri" pitchFamily="34" charset="0"/>
              </a:rPr>
              <a:t>green field</a:t>
            </a:r>
            <a:r>
              <a:rPr lang="ru-RU" sz="1800" b="1">
                <a:latin typeface="Calibri" pitchFamily="34" charset="0"/>
              </a:rPr>
              <a:t>)</a:t>
            </a:r>
            <a:endParaRPr lang="ru-RU" sz="1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8" y="404813"/>
          <a:ext cx="8424862" cy="5741989"/>
        </p:xfrm>
        <a:graphic>
          <a:graphicData uri="http://schemas.openxmlformats.org/drawingml/2006/table">
            <a:tbl>
              <a:tblPr/>
              <a:tblGrid>
                <a:gridCol w="315912"/>
                <a:gridCol w="1196975"/>
                <a:gridCol w="1008063"/>
                <a:gridCol w="1943100"/>
                <a:gridCol w="2520950"/>
                <a:gridCol w="1439862"/>
              </a:tblGrid>
              <a:tr h="346075">
                <a:tc rowSpan="1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Коммунальная инфраструктура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 природный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газификация с какого года или в каком году планируется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магистрального газопровода высокого давления с указанием показателя давления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 газораспределительной 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Электроэнергия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напряжение на ближайшей ЛЭП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к ЛЭП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электроподстанции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Теплоснабжение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теплоснабжения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Водоснабжение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водоснабжения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МУП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Центр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водонапорной башни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бурение скважин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Водоотведение (централизованное)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водоотведения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Связь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зоны покрытия операторов мобильной связи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Находится в зоне покрытия операторов мобильной связи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телефонная связь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Интернет (проводной, беспроводной)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11" name="Group 51"/>
          <p:cNvGraphicFramePr>
            <a:graphicFrameLocks noGrp="1"/>
          </p:cNvGraphicFramePr>
          <p:nvPr/>
        </p:nvGraphicFramePr>
        <p:xfrm>
          <a:off x="539750" y="692150"/>
          <a:ext cx="8424863" cy="2575561"/>
        </p:xfrm>
        <a:graphic>
          <a:graphicData uri="http://schemas.openxmlformats.org/drawingml/2006/table">
            <a:tbl>
              <a:tblPr/>
              <a:tblGrid>
                <a:gridCol w="315913"/>
                <a:gridCol w="4148137"/>
                <a:gridCol w="2520950"/>
                <a:gridCol w="1439863"/>
              </a:tblGrid>
              <a:tr h="2301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Условия освоения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краткосрочная аренда, долгосрочная аренда, выкуп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Долгосрочная аренда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Межевание земельного участка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проведено, не проведено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 проведено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Обременения, в т.ч. сервитуты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Контакты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ФИО контактного лица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Вишнякова Екатерина Алексеевна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01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 (номер должен начинаться с +7, 385, код муниципального образования, а затем непосредственный контактный номер)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+7-385-34-22-3-46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trokomfin@bk.ru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26" name="Group 106"/>
          <p:cNvGraphicFramePr>
            <a:graphicFrameLocks noGrp="1"/>
          </p:cNvGraphicFramePr>
          <p:nvPr/>
        </p:nvGraphicFramePr>
        <p:xfrm>
          <a:off x="523875" y="1536700"/>
          <a:ext cx="8328025" cy="5110480"/>
        </p:xfrm>
        <a:graphic>
          <a:graphicData uri="http://schemas.openxmlformats.org/drawingml/2006/table">
            <a:tbl>
              <a:tblPr/>
              <a:tblGrid>
                <a:gridCol w="358775"/>
                <a:gridCol w="1152525"/>
                <a:gridCol w="792163"/>
                <a:gridCol w="215900"/>
                <a:gridCol w="1368425"/>
                <a:gridCol w="2305050"/>
                <a:gridCol w="2135187"/>
              </a:tblGrid>
              <a:tr h="254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Характеристики инвестиционной площадки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значений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Значение (заполняется МО)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Область применения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промышленная, здравоохранение, недропользование, сельскохозяйственная, туристско-рекреационная, жилищное строительство,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Строительство тепличного комплекса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Промышленная площадка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Местоположение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райцентра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3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г.Барнаула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Адрес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659840, Алтайский край, Троицкий район, с. Троицкое. В 2 км на северо - восток от села.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3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Площадь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кв.м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30000,0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Категория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промышленного назначения, сельскохозяйственного назначения, свободные земли, земли запаса, земли населенных пунктов, земли населенных пунктов (аренда), земли населенных пунктов (собственность), лесной фонд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сельскохозяйственного назначения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3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Рельеф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Ровный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Перепад высот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 (м)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3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 расширения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Инженерная и транспортная инфраструктура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Ближайшая  авто трасса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федерального, регионального, местного значения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3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 – 256 «Чуйский тракт»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Железнодорожная ветка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Ст. Большая речка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узловая, пассажирская и др.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Пассажирская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5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15" name="Прямоугольник 2"/>
          <p:cNvSpPr>
            <a:spLocks noChangeArrowheads="1"/>
          </p:cNvSpPr>
          <p:nvPr/>
        </p:nvSpPr>
        <p:spPr bwMode="auto">
          <a:xfrm>
            <a:off x="427038" y="333375"/>
            <a:ext cx="84248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ПРИЛОЖЕНИЕ  2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к инвестиционному паспорту Троицкого района</a:t>
            </a:r>
            <a:endParaRPr lang="en-US" sz="1600" b="1">
              <a:latin typeface="Calibri" pitchFamily="34" charset="0"/>
            </a:endParaRPr>
          </a:p>
          <a:p>
            <a:pPr algn="ctr"/>
            <a:r>
              <a:rPr lang="ru-RU" sz="1800" b="1">
                <a:latin typeface="Calibri" pitchFamily="34" charset="0"/>
              </a:rPr>
              <a:t>ПАСПОРТ</a:t>
            </a:r>
            <a:endParaRPr lang="ru-RU" sz="1800">
              <a:latin typeface="Calibri" pitchFamily="34" charset="0"/>
            </a:endParaRPr>
          </a:p>
          <a:p>
            <a:pPr algn="ctr"/>
            <a:r>
              <a:rPr lang="ru-RU" sz="1800" b="1">
                <a:latin typeface="Calibri" pitchFamily="34" charset="0"/>
              </a:rPr>
              <a:t>инвестиционной (промышленной) площадки (</a:t>
            </a:r>
            <a:r>
              <a:rPr lang="en-US" sz="1800" b="1">
                <a:latin typeface="Calibri" pitchFamily="34" charset="0"/>
              </a:rPr>
              <a:t>green field</a:t>
            </a:r>
            <a:r>
              <a:rPr lang="ru-RU" sz="1800" b="1">
                <a:latin typeface="Calibri" pitchFamily="34" charset="0"/>
              </a:rPr>
              <a:t>)</a:t>
            </a:r>
            <a:endParaRPr lang="ru-RU" sz="1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036" name="Group 92"/>
          <p:cNvGraphicFramePr>
            <a:graphicFrameLocks noGrp="1"/>
          </p:cNvGraphicFramePr>
          <p:nvPr/>
        </p:nvGraphicFramePr>
        <p:xfrm>
          <a:off x="395288" y="404813"/>
          <a:ext cx="8424862" cy="5772469"/>
        </p:xfrm>
        <a:graphic>
          <a:graphicData uri="http://schemas.openxmlformats.org/drawingml/2006/table">
            <a:tbl>
              <a:tblPr/>
              <a:tblGrid>
                <a:gridCol w="315912"/>
                <a:gridCol w="1196975"/>
                <a:gridCol w="1008063"/>
                <a:gridCol w="1943100"/>
                <a:gridCol w="2520950"/>
                <a:gridCol w="1439862"/>
              </a:tblGrid>
              <a:tr h="346075">
                <a:tc rowSpan="1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Коммунальная инфраструктура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 природный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газификация с какого года или в каком году планируется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магистрального газопровода высокого давления с указанием показателя давления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 газораспределительной 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Электроэнергия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напряжение на ближайшей ЛЭП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к ЛЭП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электроподстанции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Теплоснабжение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теплоснабжения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Водоснабжение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водоснабжения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водонапорной башни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бурение скважин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Водоотведение (централизованное)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водоотведения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Связь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зоны покрытия операторов мобильной связи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Находится в зоне покрытия операторов мобильной связи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телефонная связь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Интернет (проводной, беспроводной)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5" name="Group 47"/>
          <p:cNvGraphicFramePr>
            <a:graphicFrameLocks noGrp="1"/>
          </p:cNvGraphicFramePr>
          <p:nvPr/>
        </p:nvGraphicFramePr>
        <p:xfrm>
          <a:off x="539750" y="692150"/>
          <a:ext cx="8424863" cy="2575561"/>
        </p:xfrm>
        <a:graphic>
          <a:graphicData uri="http://schemas.openxmlformats.org/drawingml/2006/table">
            <a:tbl>
              <a:tblPr/>
              <a:tblGrid>
                <a:gridCol w="315913"/>
                <a:gridCol w="4148137"/>
                <a:gridCol w="2520950"/>
                <a:gridCol w="1439863"/>
              </a:tblGrid>
              <a:tr h="2301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Условия освоения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краткосрочная аренда, долгосрочная аренда, выкуп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Долгосрочная аренда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Межевание земельного участка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проведено, не проведено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 проведено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Обременения, в т.ч. сервитуты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Контакты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ФИО контактного лица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Вишнякова Екатерина Алексеевна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01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 (номер должен начинаться с +7, 385, код муниципального образования, а затем непосредственный контактный номер)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+7-385-34-22-3-46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trokomfin@bk.ru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145" name="Group 105"/>
          <p:cNvGraphicFramePr>
            <a:graphicFrameLocks noGrp="1"/>
          </p:cNvGraphicFramePr>
          <p:nvPr/>
        </p:nvGraphicFramePr>
        <p:xfrm>
          <a:off x="523875" y="1536700"/>
          <a:ext cx="8328025" cy="5080000"/>
        </p:xfrm>
        <a:graphic>
          <a:graphicData uri="http://schemas.openxmlformats.org/drawingml/2006/table">
            <a:tbl>
              <a:tblPr/>
              <a:tblGrid>
                <a:gridCol w="358775"/>
                <a:gridCol w="1152525"/>
                <a:gridCol w="792163"/>
                <a:gridCol w="215900"/>
                <a:gridCol w="1368425"/>
                <a:gridCol w="2305050"/>
                <a:gridCol w="2135187"/>
              </a:tblGrid>
              <a:tr h="254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Характеристики инвестиционной площадки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значений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Значение (заполняется МО)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Область применения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промышленная, здравоохранение, недропользование, сельскохозяйственная, туристско-рекреационная, жилищное строительство,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Строительство комплекса для выращивания скота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сельскохозяйственная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Местоположение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райцентра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3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г.Барнаула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Адрес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659845, Алтайский край, Троицкий район, с. Усть –Гавриловка. Восточная окраина села.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3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Площадь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кв.м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Категория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промышленного назначения, сельскохозяйственного назначения, свободные земли, земли запаса, земли населенных пунктов, земли населенных пунктов (аренда), земли населенных пунктов (собственность), лесной фонд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сельскохозяйственного назначения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3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Рельеф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ровный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Перепад высот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 (м)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3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 расширения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Инженерная и транспортная инфраструктура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Ближайшая  авто трасса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федерального, регионального, местного значения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3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 – 256 «Чуйский тракт»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0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Железнодорожная ветка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Ст. «Большая речка»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узловая, пассажирская и др.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Пассажирская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5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135" name="Прямоугольник 2"/>
          <p:cNvSpPr>
            <a:spLocks noChangeArrowheads="1"/>
          </p:cNvSpPr>
          <p:nvPr/>
        </p:nvSpPr>
        <p:spPr bwMode="auto">
          <a:xfrm>
            <a:off x="427038" y="333375"/>
            <a:ext cx="84248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ПРИЛОЖЕНИЕ  2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к инвестиционному паспорту Троицкого района</a:t>
            </a:r>
            <a:endParaRPr lang="en-US" sz="1600" b="1">
              <a:latin typeface="Calibri" pitchFamily="34" charset="0"/>
            </a:endParaRPr>
          </a:p>
          <a:p>
            <a:pPr algn="ctr"/>
            <a:r>
              <a:rPr lang="ru-RU" sz="1800" b="1">
                <a:latin typeface="Calibri" pitchFamily="34" charset="0"/>
              </a:rPr>
              <a:t>ПАСПОРТ</a:t>
            </a:r>
            <a:endParaRPr lang="ru-RU" sz="1800">
              <a:latin typeface="Calibri" pitchFamily="34" charset="0"/>
            </a:endParaRPr>
          </a:p>
          <a:p>
            <a:pPr algn="ctr"/>
            <a:r>
              <a:rPr lang="ru-RU" sz="1800" b="1">
                <a:latin typeface="Calibri" pitchFamily="34" charset="0"/>
              </a:rPr>
              <a:t>инвестиционной (промышленной) площадки (</a:t>
            </a:r>
            <a:r>
              <a:rPr lang="en-US" sz="1800" b="1">
                <a:latin typeface="Calibri" pitchFamily="34" charset="0"/>
              </a:rPr>
              <a:t>green field</a:t>
            </a:r>
            <a:r>
              <a:rPr lang="ru-RU" sz="1800" b="1">
                <a:latin typeface="Calibri" pitchFamily="34" charset="0"/>
              </a:rPr>
              <a:t>)</a:t>
            </a:r>
            <a:endParaRPr lang="ru-RU" sz="1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http://trogazeta.ru/wp-content/uploads/2012/07/main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0" r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323850" y="260350"/>
            <a:ext cx="8424863" cy="67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800" b="1" i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1.6. Общая площадь территории</a:t>
            </a:r>
          </a:p>
          <a:p>
            <a:pPr algn="just"/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площадь территории составляет (</a:t>
            </a:r>
            <a:r>
              <a:rPr lang="ru-RU" sz="18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тыс.га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): 415,98.</a:t>
            </a:r>
          </a:p>
          <a:p>
            <a:pPr algn="just"/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площадь застроенных земель (</a:t>
            </a:r>
            <a:r>
              <a:rPr lang="ru-RU" sz="18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тыс.га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1,25</a:t>
            </a:r>
            <a:endParaRPr lang="ru-RU" sz="1800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незастроенные территории, всего (</a:t>
            </a:r>
            <a:r>
              <a:rPr lang="ru-RU" sz="18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тыс.га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414,73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земли сельскохозяйственных угодий (</a:t>
            </a:r>
            <a:r>
              <a:rPr lang="ru-RU" sz="18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тыс.га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1800" dirty="0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140,33</a:t>
            </a:r>
            <a:endParaRPr lang="ru-RU" sz="1800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земли лесного фонда (</a:t>
            </a:r>
            <a:r>
              <a:rPr lang="ru-RU" sz="18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тыс.га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): 251,7.</a:t>
            </a:r>
          </a:p>
          <a:p>
            <a:pPr algn="just"/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полезащитные лесонасаждения (</a:t>
            </a:r>
            <a:r>
              <a:rPr lang="ru-RU" sz="18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тыс.га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): 0,3.</a:t>
            </a:r>
          </a:p>
          <a:p>
            <a:pPr algn="just">
              <a:buFontTx/>
              <a:buChar char="-"/>
            </a:pP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площади под древесно-кустарниковой растительностью, не входящие в лесной фонд   (</a:t>
            </a:r>
            <a:r>
              <a:rPr lang="ru-RU" sz="18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тыс.га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0,06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водоемы (</a:t>
            </a:r>
            <a:r>
              <a:rPr lang="ru-RU" sz="18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тыс.га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): 0,9</a:t>
            </a:r>
          </a:p>
          <a:p>
            <a:pPr algn="just">
              <a:buFontTx/>
              <a:buChar char="-"/>
            </a:pP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водные объекты: реки – Большая речка</a:t>
            </a:r>
            <a:r>
              <a:rPr lang="ru-RU" sz="1800" i="1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Белая, Боровлянка, Ельцовка, Камышенка, Бобровка, Волчиха, Крутиха, </a:t>
            </a:r>
            <a:r>
              <a:rPr lang="ru-RU" sz="18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Песьянка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, Поперечная, озёра - </a:t>
            </a:r>
            <a:r>
              <a:rPr lang="ru-RU" sz="18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Б.Уткуль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, Петровское, Большое Камышное  и др.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Земли запаса (</a:t>
            </a:r>
            <a:r>
              <a:rPr lang="ru-RU" sz="18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тыс.га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ru-RU" sz="1800" dirty="0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10,33</a:t>
            </a:r>
            <a:endParaRPr lang="ru-RU" sz="1800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800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i="1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1.7. Земли особо охраняемых территорий (</a:t>
            </a:r>
            <a:r>
              <a:rPr lang="ru-RU" sz="1800" b="1" i="1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тыс.га</a:t>
            </a:r>
            <a:r>
              <a:rPr lang="ru-RU" sz="1800" b="1" i="1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: 0</a:t>
            </a:r>
          </a:p>
          <a:p>
            <a:endParaRPr lang="ru-RU" sz="800" b="1" i="1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1.8. Общая экологическая ситуация</a:t>
            </a:r>
          </a:p>
          <a:p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содержание загрязняющих веществ в воде (мг/куб. м.): от 0,02 до 0,03 (железо).</a:t>
            </a:r>
          </a:p>
          <a:p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количество отходов, образуемых на предприятиях, всего (тонн/год): 1312,8.</a:t>
            </a:r>
          </a:p>
          <a:p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радиационный фон (</a:t>
            </a:r>
            <a:r>
              <a:rPr lang="ru-RU" sz="18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Зиверт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): от 11 до 12 </a:t>
            </a:r>
            <a:r>
              <a:rPr lang="ru-RU" sz="1800" dirty="0" err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/час</a:t>
            </a:r>
          </a:p>
          <a:p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действующие полигоны (свалки) захоронения мусора, их принадлежность: - </a:t>
            </a:r>
            <a:r>
              <a:rPr lang="en-US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площадь полигона захоронения ТБО (га)</a:t>
            </a:r>
            <a:r>
              <a:rPr lang="en-US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4,5 Администрация Троицкого района, муниципальная собственность, </a:t>
            </a:r>
            <a:r>
              <a:rPr lang="ru-RU" sz="1800" dirty="0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передан в хозяйственное ведение. </a:t>
            </a:r>
            <a:r>
              <a:rPr lang="ru-RU" sz="1800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Свалки в сельсоветах.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Group 2"/>
          <p:cNvGraphicFramePr>
            <a:graphicFrameLocks noGrp="1"/>
          </p:cNvGraphicFramePr>
          <p:nvPr/>
        </p:nvGraphicFramePr>
        <p:xfrm>
          <a:off x="395288" y="404813"/>
          <a:ext cx="8424862" cy="5772469"/>
        </p:xfrm>
        <a:graphic>
          <a:graphicData uri="http://schemas.openxmlformats.org/drawingml/2006/table">
            <a:tbl>
              <a:tblPr/>
              <a:tblGrid>
                <a:gridCol w="315912"/>
                <a:gridCol w="1196975"/>
                <a:gridCol w="1008063"/>
                <a:gridCol w="1943100"/>
                <a:gridCol w="2520950"/>
                <a:gridCol w="1439862"/>
              </a:tblGrid>
              <a:tr h="346075">
                <a:tc rowSpan="1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Коммунальная инфраструктура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 природный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газификация с какого года или в каком году планируется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магистрального газопровода высокого давления с указанием показателя давления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 газораспределительной 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Электроэнергия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напряжение на ближайшей ЛЭП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к ЛЭП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электроподстанции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Теплоснабжение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теплоснабжения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Водоснабжение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водоснабжения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водонапорной башни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бурение скважин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Водоотведение (централизованное)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водоотведения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Связь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зоны покрытия операторов мобильной связи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Находится в зоне покрытия операторов мобильной связи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телефонная связь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Интернет (проводной, беспроводной)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Group 2"/>
          <p:cNvGraphicFramePr>
            <a:graphicFrameLocks noGrp="1"/>
          </p:cNvGraphicFramePr>
          <p:nvPr/>
        </p:nvGraphicFramePr>
        <p:xfrm>
          <a:off x="539750" y="692150"/>
          <a:ext cx="8424863" cy="2575561"/>
        </p:xfrm>
        <a:graphic>
          <a:graphicData uri="http://schemas.openxmlformats.org/drawingml/2006/table">
            <a:tbl>
              <a:tblPr/>
              <a:tblGrid>
                <a:gridCol w="315913"/>
                <a:gridCol w="4148137"/>
                <a:gridCol w="2520950"/>
                <a:gridCol w="1439863"/>
              </a:tblGrid>
              <a:tr h="2301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Условия освоения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краткосрочная аренда, долгосрочная аренда, выкуп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Долгосрочная аренда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Межевание земельного участка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проведено, не проведено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 проведено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Обременения, в т.ч. сервитуты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Контакты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ФИО контактного лица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Вишнякова Екатерина Алексеевна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01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 (номер должен начинаться с +7, 385, код муниципального образования, а затем непосредственный контактный номер)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+7-385-34-22-3-46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trokomfin@bk.ru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1"/>
          <p:cNvSpPr>
            <a:spLocks noChangeArrowheads="1"/>
          </p:cNvSpPr>
          <p:nvPr/>
        </p:nvSpPr>
        <p:spPr bwMode="auto">
          <a:xfrm>
            <a:off x="755650" y="188913"/>
            <a:ext cx="792003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Calibri" pitchFamily="34" charset="0"/>
              </a:rPr>
              <a:t>ПРИЛОЖЕНИЕ  3</a:t>
            </a:r>
            <a:br>
              <a:rPr lang="ru-RU" sz="1600" dirty="0">
                <a:latin typeface="Calibri" pitchFamily="34" charset="0"/>
              </a:rPr>
            </a:br>
            <a:r>
              <a:rPr lang="ru-RU" sz="1600" dirty="0">
                <a:latin typeface="Calibri" pitchFamily="34" charset="0"/>
              </a:rPr>
              <a:t>к инвестиционному паспорту Троицкого района</a:t>
            </a:r>
            <a:endParaRPr lang="ru-RU" sz="1600" b="1" dirty="0">
              <a:latin typeface="Calibri" pitchFamily="34" charset="0"/>
            </a:endParaRPr>
          </a:p>
          <a:p>
            <a:pPr algn="ctr"/>
            <a:r>
              <a:rPr lang="ru-RU" sz="1800" b="1" dirty="0">
                <a:latin typeface="Calibri" pitchFamily="34" charset="0"/>
              </a:rPr>
              <a:t>ПАСПОРТ</a:t>
            </a:r>
            <a:endParaRPr lang="ru-RU" sz="1800" dirty="0">
              <a:latin typeface="Calibri" pitchFamily="34" charset="0"/>
            </a:endParaRPr>
          </a:p>
          <a:p>
            <a:pPr algn="ctr"/>
            <a:r>
              <a:rPr lang="ru-RU" sz="1800" b="1" dirty="0">
                <a:latin typeface="Calibri" pitchFamily="34" charset="0"/>
              </a:rPr>
              <a:t>инвестиционной (промышленной) площадки (</a:t>
            </a:r>
            <a:r>
              <a:rPr lang="en-US" sz="1800" b="1" dirty="0">
                <a:latin typeface="Calibri" pitchFamily="34" charset="0"/>
              </a:rPr>
              <a:t>brown field</a:t>
            </a:r>
            <a:r>
              <a:rPr lang="ru-RU" sz="1800" b="1" dirty="0">
                <a:latin typeface="Calibri" pitchFamily="34" charset="0"/>
              </a:rPr>
              <a:t>)</a:t>
            </a:r>
            <a:endParaRPr lang="ru-RU" sz="1800" dirty="0"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1600200"/>
          <a:ext cx="8375650" cy="4715511"/>
        </p:xfrm>
        <a:graphic>
          <a:graphicData uri="http://schemas.openxmlformats.org/drawingml/2006/table">
            <a:tbl>
              <a:tblPr/>
              <a:tblGrid>
                <a:gridCol w="382588"/>
                <a:gridCol w="1685925"/>
                <a:gridCol w="1627187"/>
                <a:gridCol w="2519363"/>
                <a:gridCol w="2160587"/>
              </a:tblGrid>
              <a:tr h="350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Характеристики инвестиционной площадки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значений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Значение (заполняется МО)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Область применения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промышленная, здравоохранение, недропользование, сельскохозяйственная, туристско-рекреационная, жилищное строительство,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Местоположение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райцентра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г.Барнаула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площадки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659846,  Алтайский край, Троицкий район, с. Хайрюзовка, ул. Советская, д. 46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площадки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складское помещение, производственная база, предприятие, здание предприятия, объект незавершенного строительства, иное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</a:rPr>
                        <a:t>Бывшее здание ФАП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Иное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9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(конструкция) строения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деревянный, монолитно-каркасный, кирпичный, панельный, иное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фундамент бутобетонный, стены деревянные, крыша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Ширина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12,63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408,0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этажа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постройки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1967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износа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403" name="Group 107"/>
          <p:cNvGraphicFramePr>
            <a:graphicFrameLocks noGrp="1"/>
          </p:cNvGraphicFramePr>
          <p:nvPr/>
        </p:nvGraphicFramePr>
        <p:xfrm>
          <a:off x="395288" y="404813"/>
          <a:ext cx="8397875" cy="5789931"/>
        </p:xfrm>
        <a:graphic>
          <a:graphicData uri="http://schemas.openxmlformats.org/drawingml/2006/table">
            <a:tbl>
              <a:tblPr/>
              <a:tblGrid>
                <a:gridCol w="377825"/>
                <a:gridCol w="1135062"/>
                <a:gridCol w="142875"/>
                <a:gridCol w="865188"/>
                <a:gridCol w="2016125"/>
                <a:gridCol w="1917700"/>
                <a:gridCol w="19431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Документ, содержащий технические характеристики объекта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технический паспорт (паспорт БТИ) №__________, передаточный акт №__________, иное (наименование _________ №_________), документация на объект отсутствует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Технический паспорт от 15.02.2007 года.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площадь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кв.м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собственность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муниципальная, частная, иное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Рельеф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ровный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Перепад высот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 (м)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 расширения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Инженерная и транспортная инфраструктура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Ближайшая  авто трасса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федерального, регионального, местного значения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Автомобильная федеральная дорога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 – 256 «Чуйский тракт»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9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Железнодорожная ветка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Станция Большая речка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узловая, пассажирская и др.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пассажирская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Коммунальная инфраструктура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природный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газификация с какого года или в каком году планируется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было ли осуществлено подключение объекта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да, нет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магистрального газопровода высокого давления с указанием показателя давления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 газораспределительной станции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Электроэнергия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было ли осуществлено подключение объекта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да, нет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напряжение на ближайшей ЛЭП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ближайшей точки подключения к ЛЭП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Объект подключен к ЛЭП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электроподстанции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429" name="Group 109"/>
          <p:cNvGraphicFramePr>
            <a:graphicFrameLocks noGrp="1"/>
          </p:cNvGraphicFramePr>
          <p:nvPr/>
        </p:nvGraphicFramePr>
        <p:xfrm>
          <a:off x="395288" y="476250"/>
          <a:ext cx="8328025" cy="5946776"/>
        </p:xfrm>
        <a:graphic>
          <a:graphicData uri="http://schemas.openxmlformats.org/drawingml/2006/table">
            <a:tbl>
              <a:tblPr/>
              <a:tblGrid>
                <a:gridCol w="504825"/>
                <a:gridCol w="1223962"/>
                <a:gridCol w="1079500"/>
                <a:gridCol w="1655763"/>
                <a:gridCol w="1873250"/>
                <a:gridCol w="1990725"/>
              </a:tblGrid>
              <a:tr h="304800"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Теплоснабжение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было ли осуществлено подключение объекта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да, нет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организации, оказывающей услуги теплоснабжения </a:t>
                      </a:r>
                    </a:p>
                  </a:txBody>
                  <a:tcPr marL="68580" marR="68580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Отопление печное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ближайшей точки подключения </a:t>
                      </a:r>
                    </a:p>
                  </a:txBody>
                  <a:tcPr marL="68580" marR="68580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Водоснабжение</a:t>
                      </a:r>
                    </a:p>
                  </a:txBody>
                  <a:tcPr marL="68580" marR="68580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было ли осуществлено подключение объекта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да, нет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организации, оказывающей услуги водоснабжения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МУП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Центр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водонапорной башни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53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бурение скважин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 или нет возможность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ближайшей точки подключения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Водопровод имеется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Водоотведение</a:t>
                      </a:r>
                    </a:p>
                  </a:txBody>
                  <a:tcPr marT="45722" marB="45722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было ли осуществлено подключение объекта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да, нет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организации, оказывающей услуги водоотведения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расстояние до ближайшей точки подключения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Связь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зоны покрытия операторов мобильной связи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Находится в зоне покрытия операторов мобильной связи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телефонная связь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96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Интернет (проводной, беспроводной)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Условия освоения площадки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годы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краткосрочная аренда, долгосрочная аренда, выкуп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выкуп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Обременения, в т.ч. сервитуты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Близлежащие производственные объекты (промышленные, сельскохозяйственные, иные)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ООО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Меркер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»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ООО «Вектор»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Расположены в с. Хайрюзовка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76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170755"/>
              </p:ext>
            </p:extLst>
          </p:nvPr>
        </p:nvGraphicFramePr>
        <p:xfrm>
          <a:off x="395288" y="476250"/>
          <a:ext cx="8328025" cy="2062480"/>
        </p:xfrm>
        <a:graphic>
          <a:graphicData uri="http://schemas.openxmlformats.org/drawingml/2006/table">
            <a:tbl>
              <a:tblPr/>
              <a:tblGrid>
                <a:gridCol w="504825"/>
                <a:gridCol w="2303462"/>
                <a:gridCol w="3529013"/>
                <a:gridCol w="199072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ближайших жилых домов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Дополнительная информация по объекту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 эксплуатируется ____ лет, процедура банкротства, продаваемая доля бизнеса ___%, иное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 эксплуатируется  более 6 лет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Контакты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ФИО контактного лица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Вишнякова Екатерина Алексеевна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 (номер должен начинаться с +7, 385, код муниципального образования, а затем непосредственный контактный номер)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+7-385-34-22-3-46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e-mail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trokomfin@bk.ru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74" name="Прямоугольник 2"/>
          <p:cNvSpPr>
            <a:spLocks noChangeArrowheads="1"/>
          </p:cNvSpPr>
          <p:nvPr/>
        </p:nvSpPr>
        <p:spPr bwMode="auto">
          <a:xfrm>
            <a:off x="3556000" y="3244850"/>
            <a:ext cx="203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800">
                <a:latin typeface="Calibri" pitchFamily="34" charset="0"/>
              </a:rPr>
              <a:t>________________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1"/>
          <p:cNvSpPr>
            <a:spLocks noChangeArrowheads="1"/>
          </p:cNvSpPr>
          <p:nvPr/>
        </p:nvSpPr>
        <p:spPr bwMode="auto">
          <a:xfrm>
            <a:off x="611188" y="260350"/>
            <a:ext cx="81375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ПРИЛОЖЕНИЕ  3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к инвестиционному паспорту Троицкого района</a:t>
            </a:r>
            <a:endParaRPr lang="ru-RU" sz="1600" b="1">
              <a:latin typeface="Calibri" pitchFamily="34" charset="0"/>
            </a:endParaRPr>
          </a:p>
          <a:p>
            <a:pPr algn="ctr"/>
            <a:r>
              <a:rPr lang="ru-RU" sz="1800" b="1">
                <a:latin typeface="Calibri" pitchFamily="34" charset="0"/>
              </a:rPr>
              <a:t>ПАСПОРТ</a:t>
            </a:r>
            <a:endParaRPr lang="ru-RU" sz="1800">
              <a:latin typeface="Calibri" pitchFamily="34" charset="0"/>
            </a:endParaRPr>
          </a:p>
          <a:p>
            <a:pPr algn="ctr"/>
            <a:r>
              <a:rPr lang="ru-RU" sz="1800" b="1">
                <a:latin typeface="Calibri" pitchFamily="34" charset="0"/>
              </a:rPr>
              <a:t>инвестиционной (промышленной) площадки (</a:t>
            </a:r>
            <a:r>
              <a:rPr lang="en-US" sz="1800" b="1">
                <a:latin typeface="Calibri" pitchFamily="34" charset="0"/>
              </a:rPr>
              <a:t>brown field</a:t>
            </a:r>
            <a:r>
              <a:rPr lang="ru-RU" sz="1800" b="1">
                <a:latin typeface="Calibri" pitchFamily="34" charset="0"/>
              </a:rPr>
              <a:t>)</a:t>
            </a:r>
            <a:endParaRPr lang="ru-RU" sz="1800"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1600200"/>
          <a:ext cx="8375650" cy="4850449"/>
        </p:xfrm>
        <a:graphic>
          <a:graphicData uri="http://schemas.openxmlformats.org/drawingml/2006/table">
            <a:tbl>
              <a:tblPr/>
              <a:tblGrid>
                <a:gridCol w="382588"/>
                <a:gridCol w="1685925"/>
                <a:gridCol w="1627187"/>
                <a:gridCol w="2519363"/>
                <a:gridCol w="2160587"/>
              </a:tblGrid>
              <a:tr h="350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Характеристики инвестиционной площадки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значений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Значение (заполняется МО)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Область применения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промышленная, здравоохранение, недропользование, сельскохозяйственная, туристско-рекреационная, жилищное строительство,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Местоположение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райцентра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г.Барнаула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площадки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659835, Алтайский край , Троицкий район, с. Гордеевка, ул. Алтайская, 35.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площадки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складское помещение, производственная база, предприятие, здание предприятия, объект незавершенного строительства, иное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</a:rPr>
                        <a:t>Здание дома досуга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Иное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9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(конструкция) строения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деревянный, монолитно-каркасный, кирпичный, панельный, иное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Кирпичный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Ширина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этажа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постройки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износа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99" name="Group 107"/>
          <p:cNvGraphicFramePr>
            <a:graphicFrameLocks noGrp="1"/>
          </p:cNvGraphicFramePr>
          <p:nvPr/>
        </p:nvGraphicFramePr>
        <p:xfrm>
          <a:off x="468313" y="404813"/>
          <a:ext cx="8397875" cy="5660391"/>
        </p:xfrm>
        <a:graphic>
          <a:graphicData uri="http://schemas.openxmlformats.org/drawingml/2006/table">
            <a:tbl>
              <a:tblPr/>
              <a:tblGrid>
                <a:gridCol w="377825"/>
                <a:gridCol w="1133475"/>
                <a:gridCol w="144462"/>
                <a:gridCol w="863600"/>
                <a:gridCol w="2016125"/>
                <a:gridCol w="1917700"/>
                <a:gridCol w="1944688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Документ, содержащий технические характеристики объекта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технический паспорт (паспорт БТИ) №__________, передаточный акт №__________, иное (наименование _________ №_________), документация на объект отсутствует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Технический паспорт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площадь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кв.м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1199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собственность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муниципальная, частная, иное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Рельеф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Ровный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Перепад высот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 (м)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 расширения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Инженерная и транспортная инфраструктура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Ближайшая  авто трасса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федерального, регионального, местного значения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Автомобильная трасса регионального значения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Троицкое-Целинное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9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Железнодорожная ветка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Большая речка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узловая, пассажирская и др.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Пассажирская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Коммунальная инфраструктура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природный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газификация с какого года или в каком году планируется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было ли осуществлено подключение объекта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да, нет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магистрального газопровода высокого давления с указанием показателя давления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 газораспределительной станции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Электроэнергия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было ли осуществлено подключение объекта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да, нет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напряжение на ближайшей ЛЭП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ближайшей точки подключения к ЛЭП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электроподстанции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525" name="Group 109"/>
          <p:cNvGraphicFramePr>
            <a:graphicFrameLocks noGrp="1"/>
          </p:cNvGraphicFramePr>
          <p:nvPr/>
        </p:nvGraphicFramePr>
        <p:xfrm>
          <a:off x="468313" y="404813"/>
          <a:ext cx="8328025" cy="5883276"/>
        </p:xfrm>
        <a:graphic>
          <a:graphicData uri="http://schemas.openxmlformats.org/drawingml/2006/table">
            <a:tbl>
              <a:tblPr/>
              <a:tblGrid>
                <a:gridCol w="503237"/>
                <a:gridCol w="1223963"/>
                <a:gridCol w="1081087"/>
                <a:gridCol w="1655763"/>
                <a:gridCol w="1871662"/>
                <a:gridCol w="1992313"/>
              </a:tblGrid>
              <a:tr h="304800"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Теплоснабжение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было ли осуществлено подключение объекта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да, нет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Автономное отопление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наименование организации, оказывающей услуги теплоснабжения </a:t>
                      </a:r>
                    </a:p>
                  </a:txBody>
                  <a:tcPr marL="68580" marR="68580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расстояние до ближайшей точки подключения </a:t>
                      </a:r>
                    </a:p>
                  </a:txBody>
                  <a:tcPr marL="68580" marR="68580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Водоснабжение</a:t>
                      </a:r>
                    </a:p>
                  </a:txBody>
                  <a:tcPr marL="68580" marR="68580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было ли осуществлено подключение объекта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да, нет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наименование организации, оказывающей услуги водоснабжения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МУП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«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Центр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расстояние до водонапорной башни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53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бурение скважин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есть или нет возможность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расстояние до ближайшей точки подключения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Водоотведение</a:t>
                      </a:r>
                    </a:p>
                  </a:txBody>
                  <a:tcPr marT="45722" marB="45722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было ли осуществлено подключение объекта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да, нет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наименование организации, оказывающей услуги водоотведения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расстояние до ближайшей точки подключения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Связь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зоны покрытия операторов мобильной связи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наличие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Находится в зоне покрытия операторов мобильной связи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телефонная связь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наличие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96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Интернет (проводной, беспроводной)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наличие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Условия освоения площадки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годы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краткосрочная аренда, долгосрочная аренда, выкуп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Выкуп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Обременения, в т.ч. сервитуты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Близлежащие производственные объекты (промышленные, сельскохозяйственные, иные)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КФХ  Буханова, КФХ Красова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расстояние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4" name="Group 34"/>
          <p:cNvGraphicFramePr>
            <a:graphicFrameLocks noGrp="1"/>
          </p:cNvGraphicFramePr>
          <p:nvPr/>
        </p:nvGraphicFramePr>
        <p:xfrm>
          <a:off x="468313" y="549275"/>
          <a:ext cx="8328025" cy="2062480"/>
        </p:xfrm>
        <a:graphic>
          <a:graphicData uri="http://schemas.openxmlformats.org/drawingml/2006/table">
            <a:tbl>
              <a:tblPr/>
              <a:tblGrid>
                <a:gridCol w="503237"/>
                <a:gridCol w="2305050"/>
                <a:gridCol w="3527425"/>
                <a:gridCol w="1992313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Расстояние до ближайших жилых домов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Дополнительная информация по объекту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 эксплуатируется ____ лет, процедура банкротства, продаваемая доля бизнеса ___%, иное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Контакты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ФИО контактного лица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Вишнякова Екатерина Алексеевна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 (номер должен начинаться с +7, 385, код муниципального образования, а затем непосредственный контактный номер)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+7-385-34-22-3-46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e-mail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trokomfin@bk.ru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70" name="Прямоугольник 2"/>
          <p:cNvSpPr>
            <a:spLocks noChangeArrowheads="1"/>
          </p:cNvSpPr>
          <p:nvPr/>
        </p:nvSpPr>
        <p:spPr bwMode="auto">
          <a:xfrm>
            <a:off x="3556000" y="3244850"/>
            <a:ext cx="203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800">
                <a:latin typeface="Calibri" pitchFamily="34" charset="0"/>
              </a:rPr>
              <a:t>________________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388" y="188913"/>
            <a:ext cx="8785225" cy="6524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ЭКОНОМИЧЕСКИЙ ПОТЕНЦИАЛ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2.1. Основные виды экономической деятельности в промышленности: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Объём отгруженной (реализованной) продукции собственного производства, выполненных работ и услуг собственными силами (без субъектов малого предпринимательства) (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.).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Рисунок 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Рост объема продукции в </a:t>
            </a:r>
            <a:r>
              <a:rPr lang="ru-RU" sz="1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промышленности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Таблица 1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04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314076"/>
              </p:ext>
            </p:extLst>
          </p:nvPr>
        </p:nvGraphicFramePr>
        <p:xfrm>
          <a:off x="250825" y="5661025"/>
          <a:ext cx="8532813" cy="1091883"/>
        </p:xfrm>
        <a:graphic>
          <a:graphicData uri="http://schemas.openxmlformats.org/drawingml/2006/table">
            <a:tbl>
              <a:tblPr/>
              <a:tblGrid>
                <a:gridCol w="4014788"/>
                <a:gridCol w="909637"/>
                <a:gridCol w="776288"/>
                <a:gridCol w="742950"/>
                <a:gridCol w="741362"/>
                <a:gridCol w="674688"/>
                <a:gridCol w="6731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объема продукции в промышленности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82863292"/>
              </p:ext>
            </p:extLst>
          </p:nvPr>
        </p:nvGraphicFramePr>
        <p:xfrm>
          <a:off x="1835696" y="1916832"/>
          <a:ext cx="54006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1"/>
          <p:cNvSpPr>
            <a:spLocks noChangeArrowheads="1"/>
          </p:cNvSpPr>
          <p:nvPr/>
        </p:nvSpPr>
        <p:spPr bwMode="auto">
          <a:xfrm>
            <a:off x="755650" y="260350"/>
            <a:ext cx="80645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ПРИЛОЖЕНИЕ  3</a:t>
            </a:r>
            <a:br>
              <a:rPr lang="ru-RU" sz="1600">
                <a:latin typeface="Calibri" pitchFamily="34" charset="0"/>
              </a:rPr>
            </a:br>
            <a:r>
              <a:rPr lang="ru-RU" sz="1600">
                <a:latin typeface="Calibri" pitchFamily="34" charset="0"/>
              </a:rPr>
              <a:t>к инвестиционному паспорту Троицкого района</a:t>
            </a:r>
            <a:endParaRPr lang="ru-RU" sz="1600" b="1">
              <a:latin typeface="Calibri" pitchFamily="34" charset="0"/>
            </a:endParaRPr>
          </a:p>
          <a:p>
            <a:pPr algn="ctr"/>
            <a:r>
              <a:rPr lang="ru-RU" sz="1800" b="1">
                <a:latin typeface="Calibri" pitchFamily="34" charset="0"/>
              </a:rPr>
              <a:t>ПАСПОРТ</a:t>
            </a:r>
            <a:endParaRPr lang="ru-RU" sz="1800">
              <a:latin typeface="Calibri" pitchFamily="34" charset="0"/>
            </a:endParaRPr>
          </a:p>
          <a:p>
            <a:pPr algn="ctr"/>
            <a:r>
              <a:rPr lang="ru-RU" sz="1800" b="1">
                <a:latin typeface="Calibri" pitchFamily="34" charset="0"/>
              </a:rPr>
              <a:t>инвестиционной (промышленной) площадки (</a:t>
            </a:r>
            <a:r>
              <a:rPr lang="en-US" sz="1800" b="1">
                <a:latin typeface="Calibri" pitchFamily="34" charset="0"/>
              </a:rPr>
              <a:t>brown field</a:t>
            </a:r>
            <a:r>
              <a:rPr lang="ru-RU" sz="1800" b="1">
                <a:latin typeface="Calibri" pitchFamily="34" charset="0"/>
              </a:rPr>
              <a:t>)</a:t>
            </a:r>
            <a:endParaRPr lang="ru-RU" sz="1800">
              <a:latin typeface="Calibri" pitchFamily="34" charset="0"/>
            </a:endParaRPr>
          </a:p>
        </p:txBody>
      </p:sp>
      <p:graphicFrame>
        <p:nvGraphicFramePr>
          <p:cNvPr id="62572" name="Group 108"/>
          <p:cNvGraphicFramePr>
            <a:graphicFrameLocks noGrp="1"/>
          </p:cNvGraphicFramePr>
          <p:nvPr/>
        </p:nvGraphicFramePr>
        <p:xfrm>
          <a:off x="457200" y="1600200"/>
          <a:ext cx="8375650" cy="5029836"/>
        </p:xfrm>
        <a:graphic>
          <a:graphicData uri="http://schemas.openxmlformats.org/drawingml/2006/table">
            <a:tbl>
              <a:tblPr/>
              <a:tblGrid>
                <a:gridCol w="382588"/>
                <a:gridCol w="1685925"/>
                <a:gridCol w="1627187"/>
                <a:gridCol w="2519363"/>
                <a:gridCol w="2160587"/>
              </a:tblGrid>
              <a:tr h="350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Характеристики инвестиционной площадки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 значений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Значение (заполняется МО)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земельный участок,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Прочее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Область применения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промышленная, здравоохранение, недропользование, сельскохозяйственная, туристско-рекреационная, жилищное строительство,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Туристско – рекреационная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Местоположение площадки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расстояние до райцентра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расстояние до г.Барнаула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Адрес площадки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 270 м по направлению на юго – восток от п. Уткуль Троицкого района Алтайского края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Тип площадки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складское помещение, производственная база, предприятие, здание предприятия, объект незавершенного строительства, иное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Детский оздоровительный лагерь «Бригантина», включает 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Здание – спальный корпус, пл. – 262,6 кв.м.; деревянное (стены дощатые), 1 этаж, дл. – 24,44 м, ш – 11,25 м;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Здание – спальный корпус, пл.- 224,4 кв.м., деревянное, (стены дощатые), 1 этаж, дл. – 24.11 м, ш.-10.86 м;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-здание банно – прачечный комплекс (котельная), пл. – 161,1 кв. м, дл.-14,16 м, ш.- 12,81 м, кирпичное, 1 этаж;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-здание столовой, пл. – 325,5 кв. м., кирпичное, дл.- 31,2 м, ш. – 9,3 м, 1 этаж;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23" name="Group 87"/>
          <p:cNvGraphicFramePr>
            <a:graphicFrameLocks noGrp="1"/>
          </p:cNvGraphicFramePr>
          <p:nvPr/>
        </p:nvGraphicFramePr>
        <p:xfrm>
          <a:off x="468313" y="260350"/>
          <a:ext cx="8375650" cy="3609658"/>
        </p:xfrm>
        <a:graphic>
          <a:graphicData uri="http://schemas.openxmlformats.org/drawingml/2006/table">
            <a:tbl>
              <a:tblPr/>
              <a:tblGrid>
                <a:gridCol w="382587"/>
                <a:gridCol w="3313113"/>
                <a:gridCol w="2519362"/>
                <a:gridCol w="2160588"/>
              </a:tblGrid>
              <a:tr h="350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 п/п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Характеристики инвестиционной площадки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значений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Значение (заполняется МО)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Продуктовый склад (с подвалом), пл.- 116,4 кв. м, кирпичное, дл. – 10,4 м., ш.- 7 м;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Здание сторожки, пл. – 37,3 кв. м, деревянное, дл. – 10,13 м, ш -6,88 м., 1 этаж.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9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(конструкция) строения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деревянный, монолитно-каркасный, кирпичный, панельный, иное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Ширина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этажа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постройки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 установлен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износа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17" name="Group 129"/>
          <p:cNvGraphicFramePr>
            <a:graphicFrameLocks noGrp="1"/>
          </p:cNvGraphicFramePr>
          <p:nvPr/>
        </p:nvGraphicFramePr>
        <p:xfrm>
          <a:off x="323850" y="260350"/>
          <a:ext cx="8469313" cy="6432872"/>
        </p:xfrm>
        <a:graphic>
          <a:graphicData uri="http://schemas.openxmlformats.org/drawingml/2006/table">
            <a:tbl>
              <a:tblPr/>
              <a:tblGrid>
                <a:gridCol w="381000"/>
                <a:gridCol w="1144588"/>
                <a:gridCol w="144462"/>
                <a:gridCol w="873125"/>
                <a:gridCol w="2032000"/>
                <a:gridCol w="1935163"/>
                <a:gridCol w="1958975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Документ, содержащий технические характеристики объекта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технический паспорт (паспорт БТИ) №__________, передаточный акт №__________, иное (наименование _________ №_________), документация на объект отсутствует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Технические паспорта на все объекты от 14.09. 2011 года</a:t>
                      </a: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площадь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кв.м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51243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23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собственность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муниципальная, частная, иное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Муниципальная, кадастровый № 22:51:14 05 01:401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Рельеф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Неровный</a:t>
                      </a: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Перепад высот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 (м)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 расширения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7825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Инженерная и транспортная инфраструктура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Ближайшая  авто трасса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федерального, регионального, местного значения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Автомобильная федеральная дорога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 – 256 «Чуйский тракт»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98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Железнодорожная ветка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Ст. Вершинино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88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узловая, пассажирская и др.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Пассажирская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15913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Коммунальная инфраструктура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природный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газификация с какого года или в каком году планируется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было ли осуществлено подключение объекта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да, нет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73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магистрального газопровода высокого давления с указанием показателя давления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 газораспределительной станции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01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Электроэнергия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54" marR="6855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было ли осуществлено подключение объекта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да, нет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Подведены линии электропередач, имеется КТП (принадлежат частному лицу)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напряжение на ближайшей ЛЭП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ближайшей точки подключения к ЛЭП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электроподстанции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632" name="Group 120"/>
          <p:cNvGraphicFramePr>
            <a:graphicFrameLocks noGrp="1"/>
          </p:cNvGraphicFramePr>
          <p:nvPr/>
        </p:nvGraphicFramePr>
        <p:xfrm>
          <a:off x="468313" y="422275"/>
          <a:ext cx="8328025" cy="5764213"/>
        </p:xfrm>
        <a:graphic>
          <a:graphicData uri="http://schemas.openxmlformats.org/drawingml/2006/table">
            <a:tbl>
              <a:tblPr/>
              <a:tblGrid>
                <a:gridCol w="503237"/>
                <a:gridCol w="1223963"/>
                <a:gridCol w="1081087"/>
                <a:gridCol w="1655763"/>
                <a:gridCol w="1871662"/>
                <a:gridCol w="1992313"/>
              </a:tblGrid>
              <a:tr h="304800"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Теплоснабжение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было ли осуществлено подключение объекта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да, 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наименование организации, оказывающей услуги теплоснабжения </a:t>
                      </a:r>
                    </a:p>
                  </a:txBody>
                  <a:tcPr marL="68580" marR="6858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расстояние до ближайшей точки подключения </a:t>
                      </a:r>
                    </a:p>
                  </a:txBody>
                  <a:tcPr marL="68580" marR="68580" marT="0" marB="0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Водоснабжение</a:t>
                      </a:r>
                    </a:p>
                  </a:txBody>
                  <a:tcPr marL="68580" marR="68580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было ли осуществлено подключение объекта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да, 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Сети  летнего водопровода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наименование организации, оказывающей услуги водоснабжения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расстояние до водонапорной башни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Водонапорная башня расположена на территории лагеря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53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бурение скважин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есть или нет возможность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расстояние до ближайшей точки подключения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Водоотведение</a:t>
                      </a:r>
                    </a:p>
                  </a:txBody>
                  <a:tcPr marT="45722" marB="45722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было ли осуществлено подключение объекта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да, 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Канализация местная (выгребная яма)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организации, оказывающей услуги водоотведения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расстояние до ближайшей точки подключения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Связь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зоны покрытия операторов мобильной связи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Находится в зоне покрытия операторов мобильной связи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телефонная связь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Интернет (проводной, беспроводной)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Условия освоения площадки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годы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краткосрочная аренда, долгосрочная аренда, выкуп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Долгосрочная аренда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Обременения, в т.ч. сервитуты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6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554336"/>
              </p:ext>
            </p:extLst>
          </p:nvPr>
        </p:nvGraphicFramePr>
        <p:xfrm>
          <a:off x="468313" y="1125538"/>
          <a:ext cx="8328025" cy="2062480"/>
        </p:xfrm>
        <a:graphic>
          <a:graphicData uri="http://schemas.openxmlformats.org/drawingml/2006/table">
            <a:tbl>
              <a:tblPr/>
              <a:tblGrid>
                <a:gridCol w="503237"/>
                <a:gridCol w="2305050"/>
                <a:gridCol w="3527425"/>
                <a:gridCol w="1992313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ближайших жилых домов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</a:rPr>
                        <a:t>м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</a:rPr>
                        <a:t>750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</a:rPr>
                        <a:t>Дополнительная информация по объекту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</a:rPr>
                        <a:t>не эксплуатируется ____ лет, процедура банкротства, продаваемая доля бизнеса ___%, иное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</a:rPr>
                        <a:t>Не эксплуатируется,  % износа - 91.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</a:rPr>
                        <a:t>Контакты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 контактного лица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Вишнякова Екатерина Алексеевна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 (номер должен начинаться с +7, 385, код муниципального образования, а затем непосредственный контактный номер)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+7-385-34-22-3-46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trokomfin@bk.ru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566" name="Прямоугольник 2"/>
          <p:cNvSpPr>
            <a:spLocks noChangeArrowheads="1"/>
          </p:cNvSpPr>
          <p:nvPr/>
        </p:nvSpPr>
        <p:spPr bwMode="auto">
          <a:xfrm>
            <a:off x="3556000" y="3244850"/>
            <a:ext cx="203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800">
                <a:latin typeface="Calibri" pitchFamily="34" charset="0"/>
              </a:rPr>
              <a:t>________________</a:t>
            </a:r>
          </a:p>
        </p:txBody>
      </p:sp>
      <p:graphicFrame>
        <p:nvGraphicFramePr>
          <p:cNvPr id="65660" name="Group 124"/>
          <p:cNvGraphicFramePr>
            <a:graphicFrameLocks noGrp="1"/>
          </p:cNvGraphicFramePr>
          <p:nvPr/>
        </p:nvGraphicFramePr>
        <p:xfrm>
          <a:off x="468313" y="549275"/>
          <a:ext cx="8328025" cy="548640"/>
        </p:xfrm>
        <a:graphic>
          <a:graphicData uri="http://schemas.openxmlformats.org/drawingml/2006/table">
            <a:tbl>
              <a:tblPr/>
              <a:tblGrid>
                <a:gridCol w="503237"/>
                <a:gridCol w="2305050"/>
                <a:gridCol w="1655763"/>
                <a:gridCol w="1871662"/>
                <a:gridCol w="1992313"/>
              </a:tblGrid>
              <a:tr h="242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Близлежащие производственные объекты (промышленные, сельскохозяйственные, иные)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ИП Бердышев, ООО «Уткуль»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расстояние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</a:rPr>
                        <a:t>0,1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Прямоугольник 2"/>
          <p:cNvSpPr>
            <a:spLocks noChangeArrowheads="1"/>
          </p:cNvSpPr>
          <p:nvPr/>
        </p:nvSpPr>
        <p:spPr bwMode="auto">
          <a:xfrm>
            <a:off x="390525" y="115888"/>
            <a:ext cx="82565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Calibri" pitchFamily="34" charset="0"/>
              </a:rPr>
              <a:t>ПРИЛОЖЕНИЕ  2</a:t>
            </a:r>
            <a:br>
              <a:rPr lang="ru-RU" sz="1600" dirty="0">
                <a:latin typeface="Calibri" pitchFamily="34" charset="0"/>
              </a:rPr>
            </a:br>
            <a:r>
              <a:rPr lang="ru-RU" sz="1600" dirty="0">
                <a:latin typeface="Calibri" pitchFamily="34" charset="0"/>
              </a:rPr>
              <a:t>к инвестиционному паспорту Троицкого района</a:t>
            </a:r>
            <a:endParaRPr lang="ru-RU" sz="1600" b="1" dirty="0">
              <a:latin typeface="Calibri" pitchFamily="34" charset="0"/>
            </a:endParaRPr>
          </a:p>
          <a:p>
            <a:pPr algn="ctr"/>
            <a:r>
              <a:rPr lang="ru-RU" sz="1800" b="1" dirty="0">
                <a:latin typeface="Calibri" pitchFamily="34" charset="0"/>
              </a:rPr>
              <a:t>ПАСПОРТ</a:t>
            </a:r>
            <a:endParaRPr lang="ru-RU" sz="1800" dirty="0">
              <a:latin typeface="Calibri" pitchFamily="34" charset="0"/>
            </a:endParaRPr>
          </a:p>
          <a:p>
            <a:pPr algn="ctr"/>
            <a:r>
              <a:rPr lang="ru-RU" sz="1800" b="1" dirty="0">
                <a:latin typeface="Calibri" pitchFamily="34" charset="0"/>
              </a:rPr>
              <a:t>инвестиционной (промышленной) площадки (</a:t>
            </a:r>
            <a:r>
              <a:rPr lang="en-US" sz="1800" b="1" dirty="0">
                <a:latin typeface="Calibri" pitchFamily="34" charset="0"/>
              </a:rPr>
              <a:t>green field</a:t>
            </a:r>
            <a:r>
              <a:rPr lang="ru-RU" sz="1800" b="1" dirty="0">
                <a:latin typeface="Calibri" pitchFamily="34" charset="0"/>
              </a:rPr>
              <a:t>)</a:t>
            </a:r>
            <a:endParaRPr lang="ru-RU" sz="1800" dirty="0">
              <a:latin typeface="Calibri" pitchFamily="34" charset="0"/>
            </a:endParaRPr>
          </a:p>
        </p:txBody>
      </p:sp>
      <p:graphicFrame>
        <p:nvGraphicFramePr>
          <p:cNvPr id="129122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510044"/>
              </p:ext>
            </p:extLst>
          </p:nvPr>
        </p:nvGraphicFramePr>
        <p:xfrm>
          <a:off x="323850" y="1379555"/>
          <a:ext cx="8328025" cy="5444933"/>
        </p:xfrm>
        <a:graphic>
          <a:graphicData uri="http://schemas.openxmlformats.org/drawingml/2006/table">
            <a:tbl>
              <a:tblPr/>
              <a:tblGrid>
                <a:gridCol w="360363"/>
                <a:gridCol w="1150937"/>
                <a:gridCol w="792163"/>
                <a:gridCol w="215900"/>
                <a:gridCol w="1368425"/>
                <a:gridCol w="2305050"/>
                <a:gridCol w="2135187"/>
              </a:tblGrid>
              <a:tr h="2492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№ п/п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Характеристики инвестиционной площадки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значений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Значение (заполняется МО)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участок, прочее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Область применения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промышленная, здравоохранение, недропользование, сельскохозяйственная, туристско-рекреационная, жилищное строительство, прочее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сельскохозяйственная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Местоположение площадки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райцентра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2,73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г.Барнаула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95,73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Адрес площадки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Земельный участок расположен примерно в 2000 м от с. Троицкое  по направлению на юг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Площадь площадки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кв.м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1045650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Категория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промышленного назначения, сельскохозяйственного назначения, свободные земли, земли запаса, земли населенных пунктов, земли населенных пунктов (аренда), земли населенных пунктов (собственность), лесной фонд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Земли сельскохозяйственного назначения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Рельеф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ровный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Перепад высот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 (м)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 расширения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277" marR="21277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Инженерная и транспортная инфраструктура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Ближайшая  авто трасса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федерального, регионального, местного значения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Автомобильная федеральная дорога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 – 256 «Чуйский тракт»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7,76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Железнодорожная ветка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«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Большая речка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статус станции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узловая, пассажирская и др.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пассажирская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27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2,73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096652"/>
              </p:ext>
            </p:extLst>
          </p:nvPr>
        </p:nvGraphicFramePr>
        <p:xfrm>
          <a:off x="323850" y="404813"/>
          <a:ext cx="8424863" cy="5741989"/>
        </p:xfrm>
        <a:graphic>
          <a:graphicData uri="http://schemas.openxmlformats.org/drawingml/2006/table">
            <a:tbl>
              <a:tblPr/>
              <a:tblGrid>
                <a:gridCol w="315913"/>
                <a:gridCol w="1123950"/>
                <a:gridCol w="1079500"/>
                <a:gridCol w="1944687"/>
                <a:gridCol w="2520950"/>
                <a:gridCol w="1439863"/>
              </a:tblGrid>
              <a:tr h="346075">
                <a:tc rowSpan="1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Коммунальная инфраструктура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 природный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газификация с какого года или в каком году планируется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магистрального газопровода высокого давления с указанием показателя давления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 газораспределительной 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5,41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Электроэнергия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напряжение на ближайшей ЛЭП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 кВ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к ЛЭП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электроподстанции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Теплоснабжение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теплоснабжения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Водоснабжение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водоснабжения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водонапорной башни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бурение скважин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Возможность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25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Водоотведение (централизованное)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организации, оказывающей услуги водоотведения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расстояние до ближайшей точки подключения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Связь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зоны покрытия операторов мобильной связи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Находится в зоне покрытия операторов мобильной связи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телефонная связь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Интернет (проводной, беспроводной)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наличие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49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114525"/>
              </p:ext>
            </p:extLst>
          </p:nvPr>
        </p:nvGraphicFramePr>
        <p:xfrm>
          <a:off x="468313" y="620713"/>
          <a:ext cx="8424862" cy="2500314"/>
        </p:xfrm>
        <a:graphic>
          <a:graphicData uri="http://schemas.openxmlformats.org/drawingml/2006/table">
            <a:tbl>
              <a:tblPr/>
              <a:tblGrid>
                <a:gridCol w="314325"/>
                <a:gridCol w="4149725"/>
                <a:gridCol w="2519362"/>
                <a:gridCol w="1441450"/>
              </a:tblGrid>
              <a:tr h="2301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Условия освоения площадки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Долгосрочная аренда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краткосрочная аренда, долгосрочная аренда, выкуп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Межевание земельного участка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проведено, не проведено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 земельного участка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22:51:120201:793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Обременения, в т.ч. сервитуты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есть, 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Контакты</a:t>
                      </a:r>
                    </a:p>
                  </a:txBody>
                  <a:tcPr marL="45179" marR="45179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ФИО контактного лица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Вишнякова Екатерина Алексеевна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09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телефон (номер должен начинаться с +7, 385, код муниципального образования, а затем непосредственный контактный номер)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9" marR="45179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+7-385-34-22-3-46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trokomfin@bk.ru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2" y="-171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800" y="271463"/>
            <a:ext cx="84963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2.2. Основные виды экономической деятельности в сельском хозяйстве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800" y="671513"/>
            <a:ext cx="8280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Валовая продукция сельского хозяйства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7600" y="4168775"/>
            <a:ext cx="35734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сельского хозяйства</a:t>
            </a:r>
          </a:p>
        </p:txBody>
      </p:sp>
      <p:graphicFrame>
        <p:nvGraphicFramePr>
          <p:cNvPr id="8597" name="Group 4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937075"/>
              </p:ext>
            </p:extLst>
          </p:nvPr>
        </p:nvGraphicFramePr>
        <p:xfrm>
          <a:off x="1835150" y="4581525"/>
          <a:ext cx="7070725" cy="1505173"/>
        </p:xfrm>
        <a:graphic>
          <a:graphicData uri="http://schemas.openxmlformats.org/drawingml/2006/table">
            <a:tbl>
              <a:tblPr/>
              <a:tblGrid>
                <a:gridCol w="3340100"/>
                <a:gridCol w="654050"/>
                <a:gridCol w="655638"/>
                <a:gridCol w="655637"/>
                <a:gridCol w="654050"/>
                <a:gridCol w="555625"/>
                <a:gridCol w="555625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Показатели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Ед. изм.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2018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Прирост объема продукции сельского хозяйства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%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2,9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-1,5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22,7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2,1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0,96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Прирост объема продукции растениеводства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0,8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9,2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-1,0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1,65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0,94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27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Прирост объема продукции животноводства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6,1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0,9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23,7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0,45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Количество сельскохозяйственных предприятий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ед.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Количество фермерских хозяйств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ед.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49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45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45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693025" y="4198938"/>
            <a:ext cx="111442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Таблица 2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3" y="1041400"/>
            <a:ext cx="111760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Рисунок 2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93058"/>
              </p:ext>
            </p:extLst>
          </p:nvPr>
        </p:nvGraphicFramePr>
        <p:xfrm>
          <a:off x="533400" y="1435100"/>
          <a:ext cx="5181600" cy="184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http://www.trenquelauquen.gov.ar/web/wp-content/uploads/campo-de-giras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" y="1613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850" y="188913"/>
            <a:ext cx="5867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2.3. Основные показатели по растениеводству</a:t>
            </a:r>
          </a:p>
        </p:txBody>
      </p:sp>
      <p:graphicFrame>
        <p:nvGraphicFramePr>
          <p:cNvPr id="9712" name="Group 4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688818"/>
              </p:ext>
            </p:extLst>
          </p:nvPr>
        </p:nvGraphicFramePr>
        <p:xfrm>
          <a:off x="1619250" y="1628775"/>
          <a:ext cx="6743700" cy="1715454"/>
        </p:xfrm>
        <a:graphic>
          <a:graphicData uri="http://schemas.openxmlformats.org/drawingml/2006/table">
            <a:tbl>
              <a:tblPr/>
              <a:tblGrid>
                <a:gridCol w="2955925"/>
                <a:gridCol w="649288"/>
                <a:gridCol w="647700"/>
                <a:gridCol w="647700"/>
                <a:gridCol w="642937"/>
                <a:gridCol w="669925"/>
                <a:gridCol w="5302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Показатели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A452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Ед. изм.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A452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2018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2019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Посевные площади – всего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тыс. га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88,3</a:t>
                      </a: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84,3</a:t>
                      </a: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86,8</a:t>
                      </a: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94,5</a:t>
                      </a: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82,1</a:t>
                      </a: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Зерновые и зернобобовые культуры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тыс. га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68,1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66,7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70,1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75,5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67,4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Подсолнечник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тыс. га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Сахарная свекла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тыс. га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Картофель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тыс. га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Овощи открытого грунта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</a:rPr>
                        <a:t>тыс. га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399" marR="2539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27313" y="4103688"/>
            <a:ext cx="28305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 продукции</a:t>
            </a:r>
          </a:p>
        </p:txBody>
      </p:sp>
      <p:graphicFrame>
        <p:nvGraphicFramePr>
          <p:cNvPr id="9716" name="Group 5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737014"/>
              </p:ext>
            </p:extLst>
          </p:nvPr>
        </p:nvGraphicFramePr>
        <p:xfrm>
          <a:off x="1619250" y="4221163"/>
          <a:ext cx="7345363" cy="2114551"/>
        </p:xfrm>
        <a:graphic>
          <a:graphicData uri="http://schemas.openxmlformats.org/drawingml/2006/table">
            <a:tbl>
              <a:tblPr/>
              <a:tblGrid>
                <a:gridCol w="3225800"/>
                <a:gridCol w="685800"/>
                <a:gridCol w="687388"/>
                <a:gridCol w="685800"/>
                <a:gridCol w="687387"/>
                <a:gridCol w="685800"/>
                <a:gridCol w="687388"/>
              </a:tblGrid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Показатели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7E4B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Ед. изм.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D7E4B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7E4BD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7E4BD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7E4B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7E4B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7E4B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  Зерновые и зернобобовые культуры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тыс.т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106,9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108,8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103,6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133,2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  Подсолнечник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тыс.т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2,01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  Сахарная свекла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тыс.т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  Картофель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тыс.т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,-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  Овощи открытого грунта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тыс.т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95963" y="1125538"/>
            <a:ext cx="1116012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Таблица 3 </a:t>
            </a:r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632700" y="3860800"/>
            <a:ext cx="151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Таблица 4 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http://www.agroru.com/upload/images/79/794080/1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330200" y="357188"/>
            <a:ext cx="5075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"/>
            <a:r>
              <a:rPr lang="ru-RU" sz="1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2.4. Основные показатели по животноводству</a:t>
            </a: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2951163" y="908050"/>
            <a:ext cx="285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Поголовье скота и птицы</a:t>
            </a:r>
          </a:p>
        </p:txBody>
      </p:sp>
      <p:graphicFrame>
        <p:nvGraphicFramePr>
          <p:cNvPr id="10619" name="Group 3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694911"/>
              </p:ext>
            </p:extLst>
          </p:nvPr>
        </p:nvGraphicFramePr>
        <p:xfrm>
          <a:off x="2339975" y="1341438"/>
          <a:ext cx="6573838" cy="1303339"/>
        </p:xfrm>
        <a:graphic>
          <a:graphicData uri="http://schemas.openxmlformats.org/drawingml/2006/table">
            <a:tbl>
              <a:tblPr/>
              <a:tblGrid>
                <a:gridCol w="2792413"/>
                <a:gridCol w="630237"/>
                <a:gridCol w="630238"/>
                <a:gridCol w="627062"/>
                <a:gridCol w="633413"/>
                <a:gridCol w="630237"/>
                <a:gridCol w="630238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Показатели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Ед. изм.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  Крупный рогатый скот – всего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голов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7383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7327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6920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6235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5592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  Коровы всего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голов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3380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3372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3111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2813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25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2296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  Свиньи – всего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голов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5014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4737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4403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3984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3520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89" name="Прямоугольник 5"/>
          <p:cNvSpPr>
            <a:spLocks noChangeArrowheads="1"/>
          </p:cNvSpPr>
          <p:nvPr/>
        </p:nvSpPr>
        <p:spPr bwMode="auto">
          <a:xfrm>
            <a:off x="330200" y="3841750"/>
            <a:ext cx="2830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Производство продукции</a:t>
            </a:r>
          </a:p>
        </p:txBody>
      </p:sp>
      <p:graphicFrame>
        <p:nvGraphicFramePr>
          <p:cNvPr id="10627" name="Group 3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443501"/>
              </p:ext>
            </p:extLst>
          </p:nvPr>
        </p:nvGraphicFramePr>
        <p:xfrm>
          <a:off x="330200" y="4365625"/>
          <a:ext cx="7913688" cy="1435102"/>
        </p:xfrm>
        <a:graphic>
          <a:graphicData uri="http://schemas.openxmlformats.org/drawingml/2006/table">
            <a:tbl>
              <a:tblPr/>
              <a:tblGrid>
                <a:gridCol w="3881438"/>
                <a:gridCol w="720725"/>
                <a:gridCol w="647700"/>
                <a:gridCol w="647700"/>
                <a:gridCol w="720725"/>
                <a:gridCol w="647700"/>
                <a:gridCol w="64770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Показатели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Ед. изм.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  Скот и птица на убой (в живом весе)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1867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1821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1884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1861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1717</a:t>
                      </a:r>
                    </a:p>
                  </a:txBody>
                  <a:tcPr marL="25400" marR="25400" marT="0" marB="0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  Молоко – всего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9545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9188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10038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11098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9555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  Яйца – всего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тыс.шт.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1798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763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763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  Средний годовой надой молока на одну корову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</a:rPr>
                        <a:t>кг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EBF1D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2048,19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3766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4580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5325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BF1DE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7729</a:t>
                      </a:r>
                    </a:p>
                  </a:txBody>
                  <a:tcPr marL="25400" marR="2540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2" name="Прямоугольник 7"/>
          <p:cNvSpPr>
            <a:spLocks noChangeArrowheads="1"/>
          </p:cNvSpPr>
          <p:nvPr/>
        </p:nvSpPr>
        <p:spPr bwMode="auto">
          <a:xfrm>
            <a:off x="7596188" y="1052513"/>
            <a:ext cx="1166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Таблица 5. 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0343" name="Прямоугольник 8"/>
          <p:cNvSpPr>
            <a:spLocks noChangeArrowheads="1"/>
          </p:cNvSpPr>
          <p:nvPr/>
        </p:nvSpPr>
        <p:spPr bwMode="auto">
          <a:xfrm>
            <a:off x="6443663" y="4011613"/>
            <a:ext cx="11668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Таблица 6. </a:t>
            </a:r>
            <a:endParaRPr lang="ru-RU" sz="1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16789</TotalTime>
  <Words>9254</Words>
  <Application>Microsoft Office PowerPoint</Application>
  <PresentationFormat>Экран (4:3)</PresentationFormat>
  <Paragraphs>3083</Paragraphs>
  <Slides>67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67</vt:i4>
      </vt:variant>
    </vt:vector>
  </HeadingPairs>
  <TitlesOfParts>
    <vt:vector size="70" baseType="lpstr">
      <vt:lpstr>Тема Office</vt:lpstr>
      <vt:lpstr>1_Тема Office</vt:lpstr>
      <vt:lpstr>2_Тема Office</vt:lpstr>
      <vt:lpstr>Инвестиционный паспорт муниципального образования Троицкий район Алтайского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 МУНИЦИПАЛЬНОГО ОБРАЗОВАНИЯ  ТРОИЦКИЙ РАЙОН АЛТАЙСКОГО КРАЯ</dc:title>
  <dc:creator>User</dc:creator>
  <cp:lastModifiedBy>Пользователь Windows</cp:lastModifiedBy>
  <cp:revision>972</cp:revision>
  <dcterms:created xsi:type="dcterms:W3CDTF">2013-01-25T09:02:16Z</dcterms:created>
  <dcterms:modified xsi:type="dcterms:W3CDTF">2023-05-25T06:35:11Z</dcterms:modified>
</cp:coreProperties>
</file>